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26" r:id="rId3"/>
    <p:sldId id="390" r:id="rId4"/>
    <p:sldId id="327" r:id="rId5"/>
    <p:sldId id="367" r:id="rId6"/>
    <p:sldId id="368" r:id="rId7"/>
    <p:sldId id="371" r:id="rId8"/>
    <p:sldId id="372" r:id="rId9"/>
    <p:sldId id="373" r:id="rId10"/>
    <p:sldId id="374" r:id="rId11"/>
    <p:sldId id="375" r:id="rId12"/>
    <p:sldId id="378" r:id="rId13"/>
    <p:sldId id="379" r:id="rId14"/>
    <p:sldId id="380" r:id="rId15"/>
    <p:sldId id="397" r:id="rId16"/>
    <p:sldId id="398" r:id="rId17"/>
    <p:sldId id="385" r:id="rId18"/>
    <p:sldId id="386" r:id="rId19"/>
    <p:sldId id="391" r:id="rId20"/>
    <p:sldId id="389" r:id="rId21"/>
    <p:sldId id="394" r:id="rId22"/>
    <p:sldId id="395" r:id="rId23"/>
    <p:sldId id="39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04"/>
  </p:normalViewPr>
  <p:slideViewPr>
    <p:cSldViewPr snapToGrid="0">
      <p:cViewPr varScale="1">
        <p:scale>
          <a:sx n="85" d="100"/>
          <a:sy n="85" d="100"/>
        </p:scale>
        <p:origin x="96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A1A32-D73E-2F4C-53AB-A5BF827A45B7}"/>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908AE902-2D68-6C84-B6FF-EAE5715E95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0FBCE387-B711-D7BD-9E6E-287B243DE8CB}"/>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5" name="Footer Placeholder 4">
            <a:extLst>
              <a:ext uri="{FF2B5EF4-FFF2-40B4-BE49-F238E27FC236}">
                <a16:creationId xmlns:a16="http://schemas.microsoft.com/office/drawing/2014/main" id="{6B5F2F0F-F42E-BE38-966B-B1DC9F1E40C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FB35A88-6214-7C41-4798-24FFEDC32988}"/>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68958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8B3C8-CF42-C897-E051-91A92D491278}"/>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715480E-C789-664A-D42E-44D8B26C8B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40B2064-9355-9E66-5F91-89C9FEDEC895}"/>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5" name="Footer Placeholder 4">
            <a:extLst>
              <a:ext uri="{FF2B5EF4-FFF2-40B4-BE49-F238E27FC236}">
                <a16:creationId xmlns:a16="http://schemas.microsoft.com/office/drawing/2014/main" id="{77AC326E-A3EC-ECED-EC0E-D0C801FB343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28C0483-F615-0AAE-FEA4-63CC178F8056}"/>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30539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2AA10E-5F30-ECBD-2E2A-6D67CDC35D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15DD098-509C-ED7D-5DD0-D6216B75A7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E341FE2-EDCB-AE92-D23B-A77671042AE4}"/>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5" name="Footer Placeholder 4">
            <a:extLst>
              <a:ext uri="{FF2B5EF4-FFF2-40B4-BE49-F238E27FC236}">
                <a16:creationId xmlns:a16="http://schemas.microsoft.com/office/drawing/2014/main" id="{5DCCFEA1-6DC0-42C4-A6F6-0A78659F0F8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4FD7ECA-EA1E-E2B6-11DA-E76AC8E92ABC}"/>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53724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31822-BEF7-04EB-2382-589644DE961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DBAF0C7-C39A-048C-E0D3-1B60BE8C91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7171AF9-7878-77CF-3A92-F6A1C3DCF0B9}"/>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5" name="Footer Placeholder 4">
            <a:extLst>
              <a:ext uri="{FF2B5EF4-FFF2-40B4-BE49-F238E27FC236}">
                <a16:creationId xmlns:a16="http://schemas.microsoft.com/office/drawing/2014/main" id="{3ED84D8F-FFB6-E6EE-C181-793D63AD5D7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573F093-B439-019A-07A0-C75B6F522541}"/>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2895176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5229-86BD-D56B-BD10-6A10066037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0611406-1A4E-8D10-9062-76EE50072A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806AF8-1BE4-14CE-DD86-7ABB5D059383}"/>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5" name="Footer Placeholder 4">
            <a:extLst>
              <a:ext uri="{FF2B5EF4-FFF2-40B4-BE49-F238E27FC236}">
                <a16:creationId xmlns:a16="http://schemas.microsoft.com/office/drawing/2014/main" id="{10C21722-EBFF-1DBE-F78F-7873D0C7D45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5F2E380-9777-FEC8-DECF-A608F88DD124}"/>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1194970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8D399-15EC-4710-3CDA-406985AB3A9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F5842E5-1830-5993-C9AE-D5433221E0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3123AFF-5D24-A19A-BAE7-24237118DD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C8CD26A-69BE-3040-96CC-8C603AB5D051}"/>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6" name="Footer Placeholder 5">
            <a:extLst>
              <a:ext uri="{FF2B5EF4-FFF2-40B4-BE49-F238E27FC236}">
                <a16:creationId xmlns:a16="http://schemas.microsoft.com/office/drawing/2014/main" id="{7A18D6DC-BC0B-34EF-ED46-6B311183225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1474D29-4D0F-80FE-8C64-08109D143CA3}"/>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285644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874C1-7150-BEE5-A06A-A0C46D0307BA}"/>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76D0C39-18E8-C1FA-8A79-CC2EF28CA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C43A7D-E411-C3AE-AB11-4E182F5AD9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18D0BDC-977A-D04F-FF96-FF8BEE98D7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049DF8-ACEE-5C85-C323-494600448F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72100C38-9C6E-311C-8FFD-812E8E3CA67E}"/>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8" name="Footer Placeholder 7">
            <a:extLst>
              <a:ext uri="{FF2B5EF4-FFF2-40B4-BE49-F238E27FC236}">
                <a16:creationId xmlns:a16="http://schemas.microsoft.com/office/drawing/2014/main" id="{28689950-E9D3-7838-E146-EA2494E9B0C7}"/>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F2EF59C-FA8D-423D-3EDF-44144CA97C35}"/>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3704213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5DA90-5566-803F-9FA4-302CAC235D0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A8529EA2-FF96-F94F-05E7-FAF998B768A4}"/>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4" name="Footer Placeholder 3">
            <a:extLst>
              <a:ext uri="{FF2B5EF4-FFF2-40B4-BE49-F238E27FC236}">
                <a16:creationId xmlns:a16="http://schemas.microsoft.com/office/drawing/2014/main" id="{97DCF930-4F08-1829-00E9-8FDEBC51008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227C410E-9BE4-072E-7D0D-331B89FB745E}"/>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306876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3F243E-7136-9998-763E-851CF32EE781}"/>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3" name="Footer Placeholder 2">
            <a:extLst>
              <a:ext uri="{FF2B5EF4-FFF2-40B4-BE49-F238E27FC236}">
                <a16:creationId xmlns:a16="http://schemas.microsoft.com/office/drawing/2014/main" id="{FC6BB34B-EA26-59EA-2E7A-8EAD1AD7DE5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825200B-5084-BC79-0B69-1F664C962A51}"/>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365135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2B8B-E8A2-F0CA-3EE6-8615729CC1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352C599-4002-1B32-FC60-C199CEFC4E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002287D-9ACE-8496-FFFE-143212F30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0087BF-A22D-33E4-5E53-3F4F4D6E3A12}"/>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6" name="Footer Placeholder 5">
            <a:extLst>
              <a:ext uri="{FF2B5EF4-FFF2-40B4-BE49-F238E27FC236}">
                <a16:creationId xmlns:a16="http://schemas.microsoft.com/office/drawing/2014/main" id="{122F3D82-786C-3BA1-1B25-FFC97F20367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CD98712-F777-E747-E7B2-63C0059FB3E7}"/>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29500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47BF8-A6EC-41E1-5AAB-9957F90D99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73E9F6EE-A5C6-D8B1-483C-633B7E1EB9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EA24EDC-3F06-1AD9-C6B7-0EBEFE96B4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1F7F99-135F-5600-D878-F1A8011550DE}"/>
              </a:ext>
            </a:extLst>
          </p:cNvPr>
          <p:cNvSpPr>
            <a:spLocks noGrp="1"/>
          </p:cNvSpPr>
          <p:nvPr>
            <p:ph type="dt" sz="half" idx="10"/>
          </p:nvPr>
        </p:nvSpPr>
        <p:spPr/>
        <p:txBody>
          <a:bodyPr/>
          <a:lstStyle/>
          <a:p>
            <a:fld id="{27F13E59-F50F-FE4D-AD8E-8FDAFD2410FA}" type="datetimeFigureOut">
              <a:rPr lang="en-CA" smtClean="0"/>
              <a:t>2024-02-04</a:t>
            </a:fld>
            <a:endParaRPr lang="en-CA"/>
          </a:p>
        </p:txBody>
      </p:sp>
      <p:sp>
        <p:nvSpPr>
          <p:cNvPr id="6" name="Footer Placeholder 5">
            <a:extLst>
              <a:ext uri="{FF2B5EF4-FFF2-40B4-BE49-F238E27FC236}">
                <a16:creationId xmlns:a16="http://schemas.microsoft.com/office/drawing/2014/main" id="{4B26923C-AFB0-6760-EA64-9C155E5ABAA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8C94B9F-EA1B-4E99-4273-C06234809FF5}"/>
              </a:ext>
            </a:extLst>
          </p:cNvPr>
          <p:cNvSpPr>
            <a:spLocks noGrp="1"/>
          </p:cNvSpPr>
          <p:nvPr>
            <p:ph type="sldNum" sz="quarter" idx="12"/>
          </p:nvPr>
        </p:nvSpPr>
        <p:spPr/>
        <p:txBody>
          <a:bodyPr/>
          <a:lstStyle/>
          <a:p>
            <a:fld id="{40DDF2DF-C1D9-7847-B72A-384FC4FF0F01}" type="slidenum">
              <a:rPr lang="en-CA" smtClean="0"/>
              <a:t>‹#›</a:t>
            </a:fld>
            <a:endParaRPr lang="en-CA"/>
          </a:p>
        </p:txBody>
      </p:sp>
    </p:spTree>
    <p:extLst>
      <p:ext uri="{BB962C8B-B14F-4D97-AF65-F5344CB8AC3E}">
        <p14:creationId xmlns:p14="http://schemas.microsoft.com/office/powerpoint/2010/main" val="2213344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56F08A-38C2-079E-FCB6-994EE59359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FC80DA73-F1F3-616C-E464-5D1441DA09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92C987A-1BF7-9B6C-670E-840F63CDB5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13E59-F50F-FE4D-AD8E-8FDAFD2410FA}" type="datetimeFigureOut">
              <a:rPr lang="en-CA" smtClean="0"/>
              <a:t>2024-02-04</a:t>
            </a:fld>
            <a:endParaRPr lang="en-CA"/>
          </a:p>
        </p:txBody>
      </p:sp>
      <p:sp>
        <p:nvSpPr>
          <p:cNvPr id="5" name="Footer Placeholder 4">
            <a:extLst>
              <a:ext uri="{FF2B5EF4-FFF2-40B4-BE49-F238E27FC236}">
                <a16:creationId xmlns:a16="http://schemas.microsoft.com/office/drawing/2014/main" id="{D7FC9D06-DE60-33BC-EC3A-84E36C6F4D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529F552A-DF77-B43F-99CF-243BE99663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DF2DF-C1D9-7847-B72A-384FC4FF0F01}" type="slidenum">
              <a:rPr lang="en-CA" smtClean="0"/>
              <a:t>‹#›</a:t>
            </a:fld>
            <a:endParaRPr lang="en-CA"/>
          </a:p>
        </p:txBody>
      </p:sp>
    </p:spTree>
    <p:extLst>
      <p:ext uri="{BB962C8B-B14F-4D97-AF65-F5344CB8AC3E}">
        <p14:creationId xmlns:p14="http://schemas.microsoft.com/office/powerpoint/2010/main" val="3908419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baseline="0">
          <a:solidFill>
            <a:schemeClr val="tx1"/>
          </a:solidFill>
          <a:latin typeface="Verdana" panose="020B060403050404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Verdana" panose="020B060403050404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DCB9F-27E0-DD8B-0075-19C2F650CC2F}"/>
              </a:ext>
            </a:extLst>
          </p:cNvPr>
          <p:cNvSpPr>
            <a:spLocks noGrp="1"/>
          </p:cNvSpPr>
          <p:nvPr>
            <p:ph type="ctrTitle"/>
          </p:nvPr>
        </p:nvSpPr>
        <p:spPr>
          <a:xfrm>
            <a:off x="1524000" y="1086928"/>
            <a:ext cx="9144000" cy="4416725"/>
          </a:xfrm>
        </p:spPr>
        <p:txBody>
          <a:bodyPr>
            <a:normAutofit fontScale="90000"/>
          </a:bodyPr>
          <a:lstStyle/>
          <a:p>
            <a:r>
              <a:rPr lang="en-CA" sz="4800" dirty="0"/>
              <a:t>A Time of Prayer: </a:t>
            </a:r>
            <a:br>
              <a:rPr lang="en-CA" sz="4800" dirty="0"/>
            </a:br>
            <a:r>
              <a:rPr lang="en-CA" sz="4800" dirty="0"/>
              <a:t>Listening for Divine Sparks in our Midst</a:t>
            </a:r>
            <a:br>
              <a:rPr lang="en-CA" sz="4800" dirty="0"/>
            </a:br>
            <a:br>
              <a:rPr lang="en-CA" sz="4800" dirty="0"/>
            </a:br>
            <a:r>
              <a:rPr lang="en-CA" sz="4800" dirty="0"/>
              <a:t>Slides for Bible Study</a:t>
            </a:r>
            <a:br>
              <a:rPr lang="en-CA" sz="4800" dirty="0"/>
            </a:br>
            <a:br>
              <a:rPr lang="en-CA" sz="4800" dirty="0"/>
            </a:br>
            <a:r>
              <a:rPr lang="en-CA" sz="3600" dirty="0"/>
              <a:t>March, 2024</a:t>
            </a:r>
            <a:endParaRPr lang="en-CA" sz="4800" dirty="0"/>
          </a:p>
        </p:txBody>
      </p:sp>
    </p:spTree>
    <p:extLst>
      <p:ext uri="{BB962C8B-B14F-4D97-AF65-F5344CB8AC3E}">
        <p14:creationId xmlns:p14="http://schemas.microsoft.com/office/powerpoint/2010/main" val="322277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87F2FD-1A79-257B-ECA1-FAE61A975DA4}"/>
              </a:ext>
            </a:extLst>
          </p:cNvPr>
          <p:cNvSpPr>
            <a:spLocks noGrp="1"/>
          </p:cNvSpPr>
          <p:nvPr>
            <p:ph idx="1"/>
          </p:nvPr>
        </p:nvSpPr>
        <p:spPr/>
        <p:txBody>
          <a:bodyPr>
            <a:normAutofit/>
          </a:bodyPr>
          <a:lstStyle/>
          <a:p>
            <a:pPr marL="0" indent="0">
              <a:buNone/>
            </a:pPr>
            <a:r>
              <a:rPr lang="en-CA" sz="3600" dirty="0"/>
              <a:t>Meanwhile, the eleven disciples were on their way to Galilee, headed for the mountain Jesus had set for their reunion. The moment they saw him they worshiped him. Some, though, held back, not sure about worship, about risking themselves totally.</a:t>
            </a:r>
          </a:p>
        </p:txBody>
      </p:sp>
      <p:sp>
        <p:nvSpPr>
          <p:cNvPr id="2" name="Title 1">
            <a:extLst>
              <a:ext uri="{FF2B5EF4-FFF2-40B4-BE49-F238E27FC236}">
                <a16:creationId xmlns:a16="http://schemas.microsoft.com/office/drawing/2014/main" id="{22570FBB-8C6F-292A-8E16-6FC0FA0D51E9}"/>
              </a:ext>
            </a:extLst>
          </p:cNvPr>
          <p:cNvSpPr>
            <a:spLocks noGrp="1"/>
          </p:cNvSpPr>
          <p:nvPr>
            <p:ph type="title"/>
          </p:nvPr>
        </p:nvSpPr>
        <p:spPr>
          <a:xfrm>
            <a:off x="838200" y="365125"/>
            <a:ext cx="10515600" cy="1325563"/>
          </a:xfrm>
        </p:spPr>
        <p:txBody>
          <a:bodyPr/>
          <a:lstStyle/>
          <a:p>
            <a:r>
              <a:rPr lang="en-CA" dirty="0"/>
              <a:t>The Second Reading </a:t>
            </a:r>
            <a:r>
              <a:rPr lang="en-CA" sz="3200" dirty="0"/>
              <a:t>(The Message)</a:t>
            </a:r>
            <a:endParaRPr lang="en-CA" dirty="0"/>
          </a:p>
        </p:txBody>
      </p:sp>
    </p:spTree>
    <p:extLst>
      <p:ext uri="{BB962C8B-B14F-4D97-AF65-F5344CB8AC3E}">
        <p14:creationId xmlns:p14="http://schemas.microsoft.com/office/powerpoint/2010/main" val="1806672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87F2FD-1A79-257B-ECA1-FAE61A975DA4}"/>
              </a:ext>
            </a:extLst>
          </p:cNvPr>
          <p:cNvSpPr>
            <a:spLocks noGrp="1"/>
          </p:cNvSpPr>
          <p:nvPr>
            <p:ph idx="1"/>
          </p:nvPr>
        </p:nvSpPr>
        <p:spPr/>
        <p:txBody>
          <a:bodyPr>
            <a:normAutofit fontScale="92500" lnSpcReduction="10000"/>
          </a:bodyPr>
          <a:lstStyle/>
          <a:p>
            <a:pPr marL="0" indent="0">
              <a:buNone/>
            </a:pPr>
            <a:r>
              <a:rPr lang="en-CA" sz="3600" dirty="0"/>
              <a:t>Jesus, undeterred, went right ahead and gave his charge: “God authorized and commanded me to commission you: Go out and train everyone you meet, far and near, in this way of life, marking them by baptism in the threefold name: Father, Son, and Holy Spirit. Then instruct them in the practice of all I have commanded you. I’ll be with you as you do this, day after day after day, right up to the end of the age.”</a:t>
            </a:r>
          </a:p>
        </p:txBody>
      </p:sp>
    </p:spTree>
    <p:extLst>
      <p:ext uri="{BB962C8B-B14F-4D97-AF65-F5344CB8AC3E}">
        <p14:creationId xmlns:p14="http://schemas.microsoft.com/office/powerpoint/2010/main" val="726770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B507-453B-9020-77F0-C5E494E0FDA7}"/>
              </a:ext>
            </a:extLst>
          </p:cNvPr>
          <p:cNvSpPr>
            <a:spLocks noGrp="1"/>
          </p:cNvSpPr>
          <p:nvPr>
            <p:ph type="title"/>
          </p:nvPr>
        </p:nvSpPr>
        <p:spPr>
          <a:xfrm>
            <a:off x="838200" y="2766218"/>
            <a:ext cx="10515600" cy="1325563"/>
          </a:xfrm>
        </p:spPr>
        <p:txBody>
          <a:bodyPr>
            <a:normAutofit/>
          </a:bodyPr>
          <a:lstStyle/>
          <a:p>
            <a:pPr algn="ctr"/>
            <a:r>
              <a:rPr lang="en-CA" dirty="0"/>
              <a:t>Silence</a:t>
            </a:r>
          </a:p>
        </p:txBody>
      </p:sp>
    </p:spTree>
    <p:extLst>
      <p:ext uri="{BB962C8B-B14F-4D97-AF65-F5344CB8AC3E}">
        <p14:creationId xmlns:p14="http://schemas.microsoft.com/office/powerpoint/2010/main" val="2845577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B507-453B-9020-77F0-C5E494E0FDA7}"/>
              </a:ext>
            </a:extLst>
          </p:cNvPr>
          <p:cNvSpPr>
            <a:spLocks noGrp="1"/>
          </p:cNvSpPr>
          <p:nvPr>
            <p:ph type="title"/>
          </p:nvPr>
        </p:nvSpPr>
        <p:spPr>
          <a:xfrm>
            <a:off x="838200" y="2766218"/>
            <a:ext cx="10515600" cy="1325563"/>
          </a:xfrm>
        </p:spPr>
        <p:txBody>
          <a:bodyPr>
            <a:normAutofit/>
          </a:bodyPr>
          <a:lstStyle/>
          <a:p>
            <a:pPr algn="ctr"/>
            <a:r>
              <a:rPr lang="en-CA" dirty="0"/>
              <a:t>Sharing Our </a:t>
            </a:r>
            <a:br>
              <a:rPr lang="en-CA" dirty="0"/>
            </a:br>
            <a:r>
              <a:rPr lang="en-CA" dirty="0"/>
              <a:t>Word, Phrase or Idea</a:t>
            </a:r>
          </a:p>
        </p:txBody>
      </p:sp>
    </p:spTree>
    <p:extLst>
      <p:ext uri="{BB962C8B-B14F-4D97-AF65-F5344CB8AC3E}">
        <p14:creationId xmlns:p14="http://schemas.microsoft.com/office/powerpoint/2010/main" val="2396797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87F2FD-1A79-257B-ECA1-FAE61A975DA4}"/>
              </a:ext>
            </a:extLst>
          </p:cNvPr>
          <p:cNvSpPr>
            <a:spLocks noGrp="1"/>
          </p:cNvSpPr>
          <p:nvPr>
            <p:ph idx="1"/>
          </p:nvPr>
        </p:nvSpPr>
        <p:spPr/>
        <p:txBody>
          <a:bodyPr>
            <a:normAutofit fontScale="92500" lnSpcReduction="10000"/>
          </a:bodyPr>
          <a:lstStyle/>
          <a:p>
            <a:pPr marL="0" indent="0">
              <a:buNone/>
            </a:pPr>
            <a:r>
              <a:rPr lang="en-CA" sz="3600" dirty="0"/>
              <a:t>As the passage is read a </a:t>
            </a:r>
            <a:r>
              <a:rPr lang="en-CA" sz="3600" b="1" dirty="0"/>
              <a:t>third</a:t>
            </a:r>
            <a:r>
              <a:rPr lang="en-CA" sz="3600" dirty="0"/>
              <a:t> time, ponder these questions:</a:t>
            </a:r>
          </a:p>
          <a:p>
            <a:pPr marL="742950" indent="-742950">
              <a:buFont typeface="+mj-lt"/>
              <a:buAutoNum type="arabicPeriod"/>
            </a:pPr>
            <a:r>
              <a:rPr lang="en-CA" sz="3600" dirty="0"/>
              <a:t>What is God saying to me about my discipleship?</a:t>
            </a:r>
          </a:p>
          <a:p>
            <a:pPr marL="742950" indent="-742950">
              <a:buFont typeface="+mj-lt"/>
              <a:buAutoNum type="arabicPeriod"/>
            </a:pPr>
            <a:r>
              <a:rPr lang="en-CA" sz="3600" dirty="0"/>
              <a:t>What is being said about the community around us?</a:t>
            </a:r>
          </a:p>
          <a:p>
            <a:pPr marL="742950" indent="-742950">
              <a:buFont typeface="+mj-lt"/>
              <a:buAutoNum type="arabicPeriod"/>
            </a:pPr>
            <a:r>
              <a:rPr lang="en-CA" sz="3600" dirty="0"/>
              <a:t>What is God saying to our congregation and our diocesan church through this passage today?</a:t>
            </a:r>
          </a:p>
        </p:txBody>
      </p:sp>
    </p:spTree>
    <p:extLst>
      <p:ext uri="{BB962C8B-B14F-4D97-AF65-F5344CB8AC3E}">
        <p14:creationId xmlns:p14="http://schemas.microsoft.com/office/powerpoint/2010/main" val="2500738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1F062-3FCD-3C3E-5F57-6899DFFADCA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67BF1C-62EA-9F63-4D5D-08814A6E568F}"/>
              </a:ext>
            </a:extLst>
          </p:cNvPr>
          <p:cNvSpPr>
            <a:spLocks noGrp="1"/>
          </p:cNvSpPr>
          <p:nvPr>
            <p:ph idx="1"/>
          </p:nvPr>
        </p:nvSpPr>
        <p:spPr/>
        <p:txBody>
          <a:bodyPr>
            <a:normAutofit/>
          </a:bodyPr>
          <a:lstStyle/>
          <a:p>
            <a:pPr marL="0" indent="0">
              <a:buNone/>
            </a:pPr>
            <a:r>
              <a:rPr lang="en-CA" sz="3600" dirty="0"/>
              <a:t>Now the eleven disciples went to Galilee, to the mountain to which Jesus had directed them. When they saw him, they worshipped him; but some doubted. </a:t>
            </a:r>
          </a:p>
        </p:txBody>
      </p:sp>
      <p:sp>
        <p:nvSpPr>
          <p:cNvPr id="2" name="Title 1">
            <a:extLst>
              <a:ext uri="{FF2B5EF4-FFF2-40B4-BE49-F238E27FC236}">
                <a16:creationId xmlns:a16="http://schemas.microsoft.com/office/drawing/2014/main" id="{3B5DACDC-9675-27A9-E34E-8015D8037E1E}"/>
              </a:ext>
            </a:extLst>
          </p:cNvPr>
          <p:cNvSpPr>
            <a:spLocks noGrp="1"/>
          </p:cNvSpPr>
          <p:nvPr>
            <p:ph type="title"/>
          </p:nvPr>
        </p:nvSpPr>
        <p:spPr>
          <a:xfrm>
            <a:off x="838200" y="365125"/>
            <a:ext cx="10515600" cy="1325563"/>
          </a:xfrm>
        </p:spPr>
        <p:txBody>
          <a:bodyPr/>
          <a:lstStyle/>
          <a:p>
            <a:r>
              <a:rPr lang="en-CA" dirty="0"/>
              <a:t>The Third Reading (NRSV)</a:t>
            </a:r>
          </a:p>
        </p:txBody>
      </p:sp>
    </p:spTree>
    <p:extLst>
      <p:ext uri="{BB962C8B-B14F-4D97-AF65-F5344CB8AC3E}">
        <p14:creationId xmlns:p14="http://schemas.microsoft.com/office/powerpoint/2010/main" val="695391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57C5D-ED68-3577-95C6-96BC5BDC79A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12DE56-DA83-893E-4F2F-3FB89A8AA635}"/>
              </a:ext>
            </a:extLst>
          </p:cNvPr>
          <p:cNvSpPr>
            <a:spLocks noGrp="1"/>
          </p:cNvSpPr>
          <p:nvPr>
            <p:ph idx="1"/>
          </p:nvPr>
        </p:nvSpPr>
        <p:spPr/>
        <p:txBody>
          <a:bodyPr>
            <a:normAutofit lnSpcReduction="10000"/>
          </a:bodyPr>
          <a:lstStyle/>
          <a:p>
            <a:pPr marL="0" indent="0">
              <a:buNone/>
            </a:pPr>
            <a:r>
              <a:rPr lang="en-CA" sz="3600" dirty="0"/>
              <a:t>And Jesus came and said to them, ‘All authority in heaven and on earth has been given to me. Go therefore and make disciples of all nations, baptizing them in the name of the Father and of the Son and of the Holy Spirit, and teaching them to obey everything that I have commanded you. And remember, I am with you always, to the end of the age.’</a:t>
            </a:r>
          </a:p>
        </p:txBody>
      </p:sp>
    </p:spTree>
    <p:extLst>
      <p:ext uri="{BB962C8B-B14F-4D97-AF65-F5344CB8AC3E}">
        <p14:creationId xmlns:p14="http://schemas.microsoft.com/office/powerpoint/2010/main" val="1142829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B507-453B-9020-77F0-C5E494E0FDA7}"/>
              </a:ext>
            </a:extLst>
          </p:cNvPr>
          <p:cNvSpPr>
            <a:spLocks noGrp="1"/>
          </p:cNvSpPr>
          <p:nvPr>
            <p:ph type="title"/>
          </p:nvPr>
        </p:nvSpPr>
        <p:spPr>
          <a:xfrm>
            <a:off x="838200" y="2766218"/>
            <a:ext cx="10515600" cy="1325563"/>
          </a:xfrm>
        </p:spPr>
        <p:txBody>
          <a:bodyPr>
            <a:normAutofit/>
          </a:bodyPr>
          <a:lstStyle/>
          <a:p>
            <a:pPr algn="ctr"/>
            <a:r>
              <a:rPr lang="en-CA" dirty="0"/>
              <a:t>Silence</a:t>
            </a:r>
          </a:p>
        </p:txBody>
      </p:sp>
    </p:spTree>
    <p:extLst>
      <p:ext uri="{BB962C8B-B14F-4D97-AF65-F5344CB8AC3E}">
        <p14:creationId xmlns:p14="http://schemas.microsoft.com/office/powerpoint/2010/main" val="3580672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B507-453B-9020-77F0-C5E494E0FDA7}"/>
              </a:ext>
            </a:extLst>
          </p:cNvPr>
          <p:cNvSpPr>
            <a:spLocks noGrp="1"/>
          </p:cNvSpPr>
          <p:nvPr>
            <p:ph type="title"/>
          </p:nvPr>
        </p:nvSpPr>
        <p:spPr>
          <a:xfrm>
            <a:off x="838200" y="1012369"/>
            <a:ext cx="10515600" cy="1325563"/>
          </a:xfrm>
        </p:spPr>
        <p:txBody>
          <a:bodyPr>
            <a:normAutofit/>
          </a:bodyPr>
          <a:lstStyle/>
          <a:p>
            <a:pPr algn="ctr"/>
            <a:r>
              <a:rPr lang="en-CA" dirty="0"/>
              <a:t>Sharing Our Reflections</a:t>
            </a:r>
          </a:p>
        </p:txBody>
      </p:sp>
      <p:sp>
        <p:nvSpPr>
          <p:cNvPr id="4" name="TextBox 3">
            <a:extLst>
              <a:ext uri="{FF2B5EF4-FFF2-40B4-BE49-F238E27FC236}">
                <a16:creationId xmlns:a16="http://schemas.microsoft.com/office/drawing/2014/main" id="{A4440A1E-DBF5-22C8-45E8-2A98A029A975}"/>
              </a:ext>
            </a:extLst>
          </p:cNvPr>
          <p:cNvSpPr txBox="1"/>
          <p:nvPr/>
        </p:nvSpPr>
        <p:spPr>
          <a:xfrm>
            <a:off x="455950" y="2627243"/>
            <a:ext cx="11280099" cy="3170099"/>
          </a:xfrm>
          <a:prstGeom prst="rect">
            <a:avLst/>
          </a:prstGeom>
          <a:noFill/>
        </p:spPr>
        <p:txBody>
          <a:bodyPr wrap="square">
            <a:spAutoFit/>
          </a:bodyPr>
          <a:lstStyle/>
          <a:p>
            <a:pPr marL="742950" indent="-742950">
              <a:buFont typeface="+mj-lt"/>
              <a:buAutoNum type="arabicPeriod"/>
            </a:pPr>
            <a:r>
              <a:rPr lang="en-CA" sz="4000" dirty="0"/>
              <a:t>What is God saying to me about my discipleship?</a:t>
            </a:r>
          </a:p>
          <a:p>
            <a:pPr marL="742950" indent="-742950">
              <a:buFont typeface="+mj-lt"/>
              <a:buAutoNum type="arabicPeriod"/>
            </a:pPr>
            <a:r>
              <a:rPr lang="en-CA" sz="4000" dirty="0"/>
              <a:t>What is being said about the community around us?</a:t>
            </a:r>
          </a:p>
          <a:p>
            <a:pPr marL="742950" indent="-742950">
              <a:buFont typeface="+mj-lt"/>
              <a:buAutoNum type="arabicPeriod"/>
            </a:pPr>
            <a:r>
              <a:rPr lang="en-CA" sz="4000" dirty="0"/>
              <a:t>What is God saying to our congregation and our diocesan church through this passage today?</a:t>
            </a:r>
          </a:p>
        </p:txBody>
      </p:sp>
    </p:spTree>
    <p:extLst>
      <p:ext uri="{BB962C8B-B14F-4D97-AF65-F5344CB8AC3E}">
        <p14:creationId xmlns:p14="http://schemas.microsoft.com/office/powerpoint/2010/main" val="3456676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B507-453B-9020-77F0-C5E494E0FDA7}"/>
              </a:ext>
            </a:extLst>
          </p:cNvPr>
          <p:cNvSpPr>
            <a:spLocks noGrp="1"/>
          </p:cNvSpPr>
          <p:nvPr>
            <p:ph type="title"/>
          </p:nvPr>
        </p:nvSpPr>
        <p:spPr>
          <a:xfrm>
            <a:off x="838200" y="1012369"/>
            <a:ext cx="10515600" cy="1325563"/>
          </a:xfrm>
        </p:spPr>
        <p:txBody>
          <a:bodyPr>
            <a:normAutofit/>
          </a:bodyPr>
          <a:lstStyle/>
          <a:p>
            <a:pPr algn="ctr"/>
            <a:r>
              <a:rPr lang="en-CA" dirty="0"/>
              <a:t>Capturing Our Reflections</a:t>
            </a:r>
          </a:p>
        </p:txBody>
      </p:sp>
      <p:sp>
        <p:nvSpPr>
          <p:cNvPr id="4" name="TextBox 3">
            <a:extLst>
              <a:ext uri="{FF2B5EF4-FFF2-40B4-BE49-F238E27FC236}">
                <a16:creationId xmlns:a16="http://schemas.microsoft.com/office/drawing/2014/main" id="{A4440A1E-DBF5-22C8-45E8-2A98A029A975}"/>
              </a:ext>
            </a:extLst>
          </p:cNvPr>
          <p:cNvSpPr txBox="1"/>
          <p:nvPr/>
        </p:nvSpPr>
        <p:spPr>
          <a:xfrm>
            <a:off x="455950" y="2627243"/>
            <a:ext cx="11280099" cy="3785652"/>
          </a:xfrm>
          <a:prstGeom prst="rect">
            <a:avLst/>
          </a:prstGeom>
          <a:noFill/>
        </p:spPr>
        <p:txBody>
          <a:bodyPr wrap="square">
            <a:spAutoFit/>
          </a:bodyPr>
          <a:lstStyle/>
          <a:p>
            <a:pPr marL="742950" indent="-742950">
              <a:buFont typeface="+mj-lt"/>
              <a:buAutoNum type="arabicPeriod"/>
            </a:pPr>
            <a:r>
              <a:rPr lang="en-CA" sz="4000" dirty="0"/>
              <a:t>Were sparks kindled during this prayer session? Write down any important ideas that emerged and ensure that there is group consensus.</a:t>
            </a:r>
          </a:p>
          <a:p>
            <a:pPr marL="742950" indent="-742950">
              <a:buFont typeface="+mj-lt"/>
              <a:buAutoNum type="arabicPeriod"/>
            </a:pPr>
            <a:r>
              <a:rPr lang="en-CA" sz="4000" dirty="0"/>
              <a:t>Who do these sparks need to be shared with at this time? Find a way to share the insights gained with those who need to hear them.</a:t>
            </a:r>
          </a:p>
        </p:txBody>
      </p:sp>
    </p:spTree>
    <p:extLst>
      <p:ext uri="{BB962C8B-B14F-4D97-AF65-F5344CB8AC3E}">
        <p14:creationId xmlns:p14="http://schemas.microsoft.com/office/powerpoint/2010/main" val="2717083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B507-453B-9020-77F0-C5E494E0FDA7}"/>
              </a:ext>
            </a:extLst>
          </p:cNvPr>
          <p:cNvSpPr>
            <a:spLocks noGrp="1"/>
          </p:cNvSpPr>
          <p:nvPr>
            <p:ph type="title"/>
          </p:nvPr>
        </p:nvSpPr>
        <p:spPr/>
        <p:txBody>
          <a:bodyPr/>
          <a:lstStyle/>
          <a:p>
            <a:r>
              <a:rPr lang="en-CA" dirty="0"/>
              <a:t>Opening Prayer</a:t>
            </a:r>
          </a:p>
        </p:txBody>
      </p:sp>
      <p:sp>
        <p:nvSpPr>
          <p:cNvPr id="3" name="Content Placeholder 2">
            <a:extLst>
              <a:ext uri="{FF2B5EF4-FFF2-40B4-BE49-F238E27FC236}">
                <a16:creationId xmlns:a16="http://schemas.microsoft.com/office/drawing/2014/main" id="{B587F2FD-1A79-257B-ECA1-FAE61A975DA4}"/>
              </a:ext>
            </a:extLst>
          </p:cNvPr>
          <p:cNvSpPr>
            <a:spLocks noGrp="1"/>
          </p:cNvSpPr>
          <p:nvPr>
            <p:ph idx="1"/>
          </p:nvPr>
        </p:nvSpPr>
        <p:spPr/>
        <p:txBody>
          <a:bodyPr>
            <a:normAutofit/>
          </a:bodyPr>
          <a:lstStyle/>
          <a:p>
            <a:pPr marL="0" indent="0">
              <a:buNone/>
            </a:pPr>
            <a:r>
              <a:rPr lang="en-CA" sz="3600" dirty="0"/>
              <a:t>Lord Jesus, you commissioned us to make disciples of all the nations and promised that you would be with us always: so guide our parish and diocese to see the peoples you would have us reach and empower us to be instruments of your saving work, for the glory of God. </a:t>
            </a:r>
            <a:r>
              <a:rPr lang="en-CA" sz="3600" b="1" dirty="0"/>
              <a:t>Amen.</a:t>
            </a:r>
          </a:p>
        </p:txBody>
      </p:sp>
    </p:spTree>
    <p:extLst>
      <p:ext uri="{BB962C8B-B14F-4D97-AF65-F5344CB8AC3E}">
        <p14:creationId xmlns:p14="http://schemas.microsoft.com/office/powerpoint/2010/main" val="2053195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B507-453B-9020-77F0-C5E494E0FDA7}"/>
              </a:ext>
            </a:extLst>
          </p:cNvPr>
          <p:cNvSpPr>
            <a:spLocks noGrp="1"/>
          </p:cNvSpPr>
          <p:nvPr>
            <p:ph type="title"/>
          </p:nvPr>
        </p:nvSpPr>
        <p:spPr>
          <a:xfrm>
            <a:off x="838200" y="2766218"/>
            <a:ext cx="10515600" cy="1325563"/>
          </a:xfrm>
        </p:spPr>
        <p:txBody>
          <a:bodyPr>
            <a:normAutofit/>
          </a:bodyPr>
          <a:lstStyle/>
          <a:p>
            <a:pPr algn="ctr"/>
            <a:r>
              <a:rPr lang="en-CA" dirty="0"/>
              <a:t>Hymn</a:t>
            </a:r>
          </a:p>
        </p:txBody>
      </p:sp>
    </p:spTree>
    <p:extLst>
      <p:ext uri="{BB962C8B-B14F-4D97-AF65-F5344CB8AC3E}">
        <p14:creationId xmlns:p14="http://schemas.microsoft.com/office/powerpoint/2010/main" val="4211589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87F2FD-1A79-257B-ECA1-FAE61A975DA4}"/>
              </a:ext>
            </a:extLst>
          </p:cNvPr>
          <p:cNvSpPr>
            <a:spLocks noGrp="1"/>
          </p:cNvSpPr>
          <p:nvPr>
            <p:ph idx="1"/>
          </p:nvPr>
        </p:nvSpPr>
        <p:spPr/>
        <p:txBody>
          <a:bodyPr>
            <a:normAutofit fontScale="92500" lnSpcReduction="10000"/>
          </a:bodyPr>
          <a:lstStyle/>
          <a:p>
            <a:pPr marL="0" indent="0">
              <a:buNone/>
            </a:pPr>
            <a:r>
              <a:rPr lang="en-CA" sz="3600" dirty="0"/>
              <a:t>O Holy God, you breathe your life-giving Spirit into this parish and diocese and call us to join together in mission for the spreading of the Gospel: show us the people to whom we should go and the path we should travel; help us to understand the deep longings of their hearts, and enable us to feed them through the living presence of Jesus Christ our Saviour, in whose power we set forth and in whose Name we pray. </a:t>
            </a:r>
            <a:r>
              <a:rPr lang="en-CA" sz="3600" b="1" dirty="0"/>
              <a:t>Amen.</a:t>
            </a:r>
            <a:r>
              <a:rPr lang="en-CA" sz="3600" dirty="0"/>
              <a:t> </a:t>
            </a:r>
          </a:p>
        </p:txBody>
      </p:sp>
      <p:sp>
        <p:nvSpPr>
          <p:cNvPr id="2" name="Title 1">
            <a:extLst>
              <a:ext uri="{FF2B5EF4-FFF2-40B4-BE49-F238E27FC236}">
                <a16:creationId xmlns:a16="http://schemas.microsoft.com/office/drawing/2014/main" id="{22570FBB-8C6F-292A-8E16-6FC0FA0D51E9}"/>
              </a:ext>
            </a:extLst>
          </p:cNvPr>
          <p:cNvSpPr>
            <a:spLocks noGrp="1"/>
          </p:cNvSpPr>
          <p:nvPr>
            <p:ph type="title"/>
          </p:nvPr>
        </p:nvSpPr>
        <p:spPr>
          <a:xfrm>
            <a:off x="838200" y="365125"/>
            <a:ext cx="10515600" cy="1325563"/>
          </a:xfrm>
        </p:spPr>
        <p:txBody>
          <a:bodyPr/>
          <a:lstStyle/>
          <a:p>
            <a:r>
              <a:rPr lang="en-CA" dirty="0"/>
              <a:t>Closing Prayer</a:t>
            </a:r>
          </a:p>
        </p:txBody>
      </p:sp>
    </p:spTree>
    <p:extLst>
      <p:ext uri="{BB962C8B-B14F-4D97-AF65-F5344CB8AC3E}">
        <p14:creationId xmlns:p14="http://schemas.microsoft.com/office/powerpoint/2010/main" val="303930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C3A51-132C-91ED-94A7-891DCDECCF9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F5904B-E02B-84C4-4091-4E826A08B379}"/>
              </a:ext>
            </a:extLst>
          </p:cNvPr>
          <p:cNvSpPr>
            <a:spLocks noGrp="1"/>
          </p:cNvSpPr>
          <p:nvPr>
            <p:ph idx="1"/>
          </p:nvPr>
        </p:nvSpPr>
        <p:spPr/>
        <p:txBody>
          <a:bodyPr>
            <a:normAutofit/>
          </a:bodyPr>
          <a:lstStyle/>
          <a:p>
            <a:pPr marL="0" indent="0">
              <a:buNone/>
            </a:pPr>
            <a:r>
              <a:rPr lang="en-CA" sz="3600" dirty="0"/>
              <a:t>Our Father in heaven, hallowed be your name, your kingdom come, your will be done, on earth as in heaven. Give us today our daily bread. Forgive us our sins as we forgive those who sin against us. Save us from the time of trial, and deliver us from evil. For the kingdom, the power, and the glory are yours, now and for ever. Amen.</a:t>
            </a:r>
          </a:p>
        </p:txBody>
      </p:sp>
      <p:sp>
        <p:nvSpPr>
          <p:cNvPr id="4" name="Title 1">
            <a:extLst>
              <a:ext uri="{FF2B5EF4-FFF2-40B4-BE49-F238E27FC236}">
                <a16:creationId xmlns:a16="http://schemas.microsoft.com/office/drawing/2014/main" id="{4429BFF4-3547-216B-4792-7A184447F3FD}"/>
              </a:ext>
            </a:extLst>
          </p:cNvPr>
          <p:cNvSpPr>
            <a:spLocks noGrp="1"/>
          </p:cNvSpPr>
          <p:nvPr>
            <p:ph type="title"/>
          </p:nvPr>
        </p:nvSpPr>
        <p:spPr>
          <a:xfrm>
            <a:off x="838200" y="365125"/>
            <a:ext cx="10515600" cy="1325563"/>
          </a:xfrm>
        </p:spPr>
        <p:txBody>
          <a:bodyPr/>
          <a:lstStyle/>
          <a:p>
            <a:r>
              <a:rPr lang="en-CA" dirty="0"/>
              <a:t>The Lord’s Prayer</a:t>
            </a:r>
          </a:p>
        </p:txBody>
      </p:sp>
    </p:spTree>
    <p:extLst>
      <p:ext uri="{BB962C8B-B14F-4D97-AF65-F5344CB8AC3E}">
        <p14:creationId xmlns:p14="http://schemas.microsoft.com/office/powerpoint/2010/main" val="4135130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1F791-C929-A524-8953-A280832F0E8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DEA6B-06F4-8739-F111-D02F371A3125}"/>
              </a:ext>
            </a:extLst>
          </p:cNvPr>
          <p:cNvSpPr>
            <a:spLocks noGrp="1"/>
          </p:cNvSpPr>
          <p:nvPr>
            <p:ph idx="1"/>
          </p:nvPr>
        </p:nvSpPr>
        <p:spPr/>
        <p:txBody>
          <a:bodyPr>
            <a:normAutofit/>
          </a:bodyPr>
          <a:lstStyle/>
          <a:p>
            <a:pPr marL="0" indent="0">
              <a:buNone/>
            </a:pPr>
            <a:r>
              <a:rPr lang="en-CA" sz="3600" dirty="0"/>
              <a:t>Let us bless the Lord. </a:t>
            </a:r>
          </a:p>
          <a:p>
            <a:pPr marL="0" indent="0">
              <a:buNone/>
            </a:pPr>
            <a:r>
              <a:rPr lang="en-CA" sz="3600" b="1" dirty="0"/>
              <a:t>Thanks be to God.</a:t>
            </a:r>
            <a:r>
              <a:rPr lang="en-CA" sz="3600" dirty="0"/>
              <a:t> </a:t>
            </a:r>
          </a:p>
        </p:txBody>
      </p:sp>
      <p:sp>
        <p:nvSpPr>
          <p:cNvPr id="2" name="Title 1">
            <a:extLst>
              <a:ext uri="{FF2B5EF4-FFF2-40B4-BE49-F238E27FC236}">
                <a16:creationId xmlns:a16="http://schemas.microsoft.com/office/drawing/2014/main" id="{319B0482-6206-AD3F-C3D1-0A1F1BE857CA}"/>
              </a:ext>
            </a:extLst>
          </p:cNvPr>
          <p:cNvSpPr>
            <a:spLocks noGrp="1"/>
          </p:cNvSpPr>
          <p:nvPr>
            <p:ph type="title"/>
          </p:nvPr>
        </p:nvSpPr>
        <p:spPr>
          <a:xfrm>
            <a:off x="838200" y="365125"/>
            <a:ext cx="10515600" cy="1325563"/>
          </a:xfrm>
        </p:spPr>
        <p:txBody>
          <a:bodyPr/>
          <a:lstStyle/>
          <a:p>
            <a:r>
              <a:rPr lang="en-CA" dirty="0"/>
              <a:t>Dismissal</a:t>
            </a:r>
          </a:p>
        </p:txBody>
      </p:sp>
    </p:spTree>
    <p:extLst>
      <p:ext uri="{BB962C8B-B14F-4D97-AF65-F5344CB8AC3E}">
        <p14:creationId xmlns:p14="http://schemas.microsoft.com/office/powerpoint/2010/main" val="411368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B507-453B-9020-77F0-C5E494E0FDA7}"/>
              </a:ext>
            </a:extLst>
          </p:cNvPr>
          <p:cNvSpPr>
            <a:spLocks noGrp="1"/>
          </p:cNvSpPr>
          <p:nvPr>
            <p:ph type="title"/>
          </p:nvPr>
        </p:nvSpPr>
        <p:spPr>
          <a:xfrm>
            <a:off x="838200" y="2766218"/>
            <a:ext cx="10515600" cy="1325563"/>
          </a:xfrm>
        </p:spPr>
        <p:txBody>
          <a:bodyPr>
            <a:normAutofit/>
          </a:bodyPr>
          <a:lstStyle/>
          <a:p>
            <a:pPr algn="ctr"/>
            <a:r>
              <a:rPr lang="en-CA" dirty="0"/>
              <a:t>Hymn</a:t>
            </a:r>
          </a:p>
        </p:txBody>
      </p:sp>
    </p:spTree>
    <p:extLst>
      <p:ext uri="{BB962C8B-B14F-4D97-AF65-F5344CB8AC3E}">
        <p14:creationId xmlns:p14="http://schemas.microsoft.com/office/powerpoint/2010/main" val="578842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87F2FD-1A79-257B-ECA1-FAE61A975DA4}"/>
              </a:ext>
            </a:extLst>
          </p:cNvPr>
          <p:cNvSpPr>
            <a:spLocks noGrp="1"/>
          </p:cNvSpPr>
          <p:nvPr>
            <p:ph idx="1"/>
          </p:nvPr>
        </p:nvSpPr>
        <p:spPr/>
        <p:txBody>
          <a:bodyPr>
            <a:normAutofit/>
          </a:bodyPr>
          <a:lstStyle/>
          <a:p>
            <a:pPr marL="0" indent="0">
              <a:buNone/>
            </a:pPr>
            <a:r>
              <a:rPr lang="en-CA" sz="3600" dirty="0"/>
              <a:t>As the passage is read a </a:t>
            </a:r>
            <a:r>
              <a:rPr lang="en-CA" sz="3600" b="1" dirty="0"/>
              <a:t>first</a:t>
            </a:r>
            <a:r>
              <a:rPr lang="en-CA" sz="3600" dirty="0"/>
              <a:t> time, notice which word(s), sentence(s), idea(s) or feeling(s) catch your attention.</a:t>
            </a:r>
          </a:p>
          <a:p>
            <a:pPr marL="0" indent="0">
              <a:buNone/>
            </a:pPr>
            <a:endParaRPr lang="en-CA" sz="3600" dirty="0"/>
          </a:p>
          <a:p>
            <a:pPr marL="0" indent="0">
              <a:buNone/>
            </a:pPr>
            <a:r>
              <a:rPr lang="en-CA" sz="3600" dirty="0"/>
              <a:t>It might stand out, or “shimmer” as the story is read.</a:t>
            </a:r>
          </a:p>
        </p:txBody>
      </p:sp>
      <p:sp>
        <p:nvSpPr>
          <p:cNvPr id="2" name="Title 1">
            <a:extLst>
              <a:ext uri="{FF2B5EF4-FFF2-40B4-BE49-F238E27FC236}">
                <a16:creationId xmlns:a16="http://schemas.microsoft.com/office/drawing/2014/main" id="{22570FBB-8C6F-292A-8E16-6FC0FA0D51E9}"/>
              </a:ext>
            </a:extLst>
          </p:cNvPr>
          <p:cNvSpPr>
            <a:spLocks noGrp="1"/>
          </p:cNvSpPr>
          <p:nvPr>
            <p:ph type="title"/>
          </p:nvPr>
        </p:nvSpPr>
        <p:spPr>
          <a:xfrm>
            <a:off x="838200" y="365125"/>
            <a:ext cx="10515600" cy="1325563"/>
          </a:xfrm>
        </p:spPr>
        <p:txBody>
          <a:bodyPr>
            <a:normAutofit/>
          </a:bodyPr>
          <a:lstStyle/>
          <a:p>
            <a:r>
              <a:rPr lang="en-CA" sz="3600" dirty="0"/>
              <a:t>Matthew 28:16-20</a:t>
            </a:r>
            <a:br>
              <a:rPr lang="en-CA" sz="3600" dirty="0"/>
            </a:br>
            <a:r>
              <a:rPr lang="en-CA" sz="3600" dirty="0"/>
              <a:t>The Great Commission</a:t>
            </a:r>
          </a:p>
        </p:txBody>
      </p:sp>
    </p:spTree>
    <p:extLst>
      <p:ext uri="{BB962C8B-B14F-4D97-AF65-F5344CB8AC3E}">
        <p14:creationId xmlns:p14="http://schemas.microsoft.com/office/powerpoint/2010/main" val="3930372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87F2FD-1A79-257B-ECA1-FAE61A975DA4}"/>
              </a:ext>
            </a:extLst>
          </p:cNvPr>
          <p:cNvSpPr>
            <a:spLocks noGrp="1"/>
          </p:cNvSpPr>
          <p:nvPr>
            <p:ph idx="1"/>
          </p:nvPr>
        </p:nvSpPr>
        <p:spPr/>
        <p:txBody>
          <a:bodyPr>
            <a:normAutofit/>
          </a:bodyPr>
          <a:lstStyle/>
          <a:p>
            <a:pPr marL="0" indent="0">
              <a:buNone/>
            </a:pPr>
            <a:r>
              <a:rPr lang="en-CA" sz="3600" dirty="0"/>
              <a:t>Now the eleven disciples went to Galilee, to the mountain to which Jesus had directed them. When they saw him, they worshipped him; but some doubted. </a:t>
            </a:r>
          </a:p>
        </p:txBody>
      </p:sp>
      <p:sp>
        <p:nvSpPr>
          <p:cNvPr id="2" name="Title 1">
            <a:extLst>
              <a:ext uri="{FF2B5EF4-FFF2-40B4-BE49-F238E27FC236}">
                <a16:creationId xmlns:a16="http://schemas.microsoft.com/office/drawing/2014/main" id="{22570FBB-8C6F-292A-8E16-6FC0FA0D51E9}"/>
              </a:ext>
            </a:extLst>
          </p:cNvPr>
          <p:cNvSpPr>
            <a:spLocks noGrp="1"/>
          </p:cNvSpPr>
          <p:nvPr>
            <p:ph type="title"/>
          </p:nvPr>
        </p:nvSpPr>
        <p:spPr>
          <a:xfrm>
            <a:off x="838200" y="365125"/>
            <a:ext cx="10515600" cy="1325563"/>
          </a:xfrm>
        </p:spPr>
        <p:txBody>
          <a:bodyPr/>
          <a:lstStyle/>
          <a:p>
            <a:r>
              <a:rPr lang="en-CA" dirty="0"/>
              <a:t>The First Reading (NRSV)</a:t>
            </a:r>
          </a:p>
        </p:txBody>
      </p:sp>
    </p:spTree>
    <p:extLst>
      <p:ext uri="{BB962C8B-B14F-4D97-AF65-F5344CB8AC3E}">
        <p14:creationId xmlns:p14="http://schemas.microsoft.com/office/powerpoint/2010/main" val="2145597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87F2FD-1A79-257B-ECA1-FAE61A975DA4}"/>
              </a:ext>
            </a:extLst>
          </p:cNvPr>
          <p:cNvSpPr>
            <a:spLocks noGrp="1"/>
          </p:cNvSpPr>
          <p:nvPr>
            <p:ph idx="1"/>
          </p:nvPr>
        </p:nvSpPr>
        <p:spPr/>
        <p:txBody>
          <a:bodyPr>
            <a:normAutofit lnSpcReduction="10000"/>
          </a:bodyPr>
          <a:lstStyle/>
          <a:p>
            <a:pPr marL="0" indent="0">
              <a:buNone/>
            </a:pPr>
            <a:r>
              <a:rPr lang="en-CA" sz="3600" dirty="0"/>
              <a:t>And Jesus came and said to them, ‘All authority in heaven and on earth has been given to me. Go therefore and make disciples of all nations, baptizing them in the name of the Father and of the Son and of the Holy Spirit, and teaching them to obey everything that I have commanded you. And remember, I am with you always, to the end of the age.’</a:t>
            </a:r>
          </a:p>
        </p:txBody>
      </p:sp>
    </p:spTree>
    <p:extLst>
      <p:ext uri="{BB962C8B-B14F-4D97-AF65-F5344CB8AC3E}">
        <p14:creationId xmlns:p14="http://schemas.microsoft.com/office/powerpoint/2010/main" val="588706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B507-453B-9020-77F0-C5E494E0FDA7}"/>
              </a:ext>
            </a:extLst>
          </p:cNvPr>
          <p:cNvSpPr>
            <a:spLocks noGrp="1"/>
          </p:cNvSpPr>
          <p:nvPr>
            <p:ph type="title"/>
          </p:nvPr>
        </p:nvSpPr>
        <p:spPr>
          <a:xfrm>
            <a:off x="838200" y="2766218"/>
            <a:ext cx="10515600" cy="1325563"/>
          </a:xfrm>
        </p:spPr>
        <p:txBody>
          <a:bodyPr>
            <a:normAutofit/>
          </a:bodyPr>
          <a:lstStyle/>
          <a:p>
            <a:pPr algn="ctr"/>
            <a:r>
              <a:rPr lang="en-CA" dirty="0"/>
              <a:t>Silence</a:t>
            </a:r>
          </a:p>
        </p:txBody>
      </p:sp>
    </p:spTree>
    <p:extLst>
      <p:ext uri="{BB962C8B-B14F-4D97-AF65-F5344CB8AC3E}">
        <p14:creationId xmlns:p14="http://schemas.microsoft.com/office/powerpoint/2010/main" val="2245419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B507-453B-9020-77F0-C5E494E0FDA7}"/>
              </a:ext>
            </a:extLst>
          </p:cNvPr>
          <p:cNvSpPr>
            <a:spLocks noGrp="1"/>
          </p:cNvSpPr>
          <p:nvPr>
            <p:ph type="title"/>
          </p:nvPr>
        </p:nvSpPr>
        <p:spPr>
          <a:xfrm>
            <a:off x="838200" y="2766218"/>
            <a:ext cx="10515600" cy="1325563"/>
          </a:xfrm>
        </p:spPr>
        <p:txBody>
          <a:bodyPr>
            <a:normAutofit/>
          </a:bodyPr>
          <a:lstStyle/>
          <a:p>
            <a:pPr algn="ctr"/>
            <a:r>
              <a:rPr lang="en-CA" dirty="0"/>
              <a:t>Sharing Our </a:t>
            </a:r>
            <a:br>
              <a:rPr lang="en-CA" dirty="0"/>
            </a:br>
            <a:r>
              <a:rPr lang="en-CA" dirty="0"/>
              <a:t>Word, Phrase or Idea</a:t>
            </a:r>
          </a:p>
        </p:txBody>
      </p:sp>
    </p:spTree>
    <p:extLst>
      <p:ext uri="{BB962C8B-B14F-4D97-AF65-F5344CB8AC3E}">
        <p14:creationId xmlns:p14="http://schemas.microsoft.com/office/powerpoint/2010/main" val="801433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87F2FD-1A79-257B-ECA1-FAE61A975DA4}"/>
              </a:ext>
            </a:extLst>
          </p:cNvPr>
          <p:cNvSpPr>
            <a:spLocks noGrp="1"/>
          </p:cNvSpPr>
          <p:nvPr>
            <p:ph idx="1"/>
          </p:nvPr>
        </p:nvSpPr>
        <p:spPr/>
        <p:txBody>
          <a:bodyPr>
            <a:normAutofit/>
          </a:bodyPr>
          <a:lstStyle/>
          <a:p>
            <a:pPr marL="0" indent="0">
              <a:buNone/>
            </a:pPr>
            <a:r>
              <a:rPr lang="en-CA" sz="3600" dirty="0"/>
              <a:t>As the passage is read a </a:t>
            </a:r>
            <a:r>
              <a:rPr lang="en-CA" sz="3600" b="1" dirty="0"/>
              <a:t>second</a:t>
            </a:r>
            <a:r>
              <a:rPr lang="en-CA" sz="3600" dirty="0"/>
              <a:t> time, notice again which word(s), sentence(s), idea(s) or feeling(s) catch your attention.</a:t>
            </a:r>
          </a:p>
        </p:txBody>
      </p:sp>
    </p:spTree>
    <p:extLst>
      <p:ext uri="{BB962C8B-B14F-4D97-AF65-F5344CB8AC3E}">
        <p14:creationId xmlns:p14="http://schemas.microsoft.com/office/powerpoint/2010/main" val="3056264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TotalTime>
  <Words>894</Words>
  <Application>Microsoft Macintosh PowerPoint</Application>
  <PresentationFormat>Widescreen</PresentationFormat>
  <Paragraphs>42</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Verdana</vt:lpstr>
      <vt:lpstr>Office Theme</vt:lpstr>
      <vt:lpstr>A Time of Prayer:  Listening for Divine Sparks in our Midst  Slides for Bible Study  March, 2024</vt:lpstr>
      <vt:lpstr>Opening Prayer</vt:lpstr>
      <vt:lpstr>Hymn</vt:lpstr>
      <vt:lpstr>Matthew 28:16-20 The Great Commission</vt:lpstr>
      <vt:lpstr>The First Reading (NRSV)</vt:lpstr>
      <vt:lpstr>PowerPoint Presentation</vt:lpstr>
      <vt:lpstr>Silence</vt:lpstr>
      <vt:lpstr>Sharing Our  Word, Phrase or Idea</vt:lpstr>
      <vt:lpstr>PowerPoint Presentation</vt:lpstr>
      <vt:lpstr>The Second Reading (The Message)</vt:lpstr>
      <vt:lpstr>PowerPoint Presentation</vt:lpstr>
      <vt:lpstr>Silence</vt:lpstr>
      <vt:lpstr>Sharing Our  Word, Phrase or Idea</vt:lpstr>
      <vt:lpstr>PowerPoint Presentation</vt:lpstr>
      <vt:lpstr>The Third Reading (NRSV)</vt:lpstr>
      <vt:lpstr>PowerPoint Presentation</vt:lpstr>
      <vt:lpstr>Silence</vt:lpstr>
      <vt:lpstr>Sharing Our Reflections</vt:lpstr>
      <vt:lpstr>Capturing Our Reflections</vt:lpstr>
      <vt:lpstr>Hymn</vt:lpstr>
      <vt:lpstr>Closing Prayer</vt:lpstr>
      <vt:lpstr>The Lord’s Prayer</vt:lpstr>
      <vt:lpstr>Dismissal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Simone Hurkmans</dc:creator>
  <cp:lastModifiedBy>Simone Hurkmans</cp:lastModifiedBy>
  <cp:revision>57</cp:revision>
  <cp:lastPrinted>2023-11-08T13:46:12Z</cp:lastPrinted>
  <dcterms:created xsi:type="dcterms:W3CDTF">2023-09-12T17:34:16Z</dcterms:created>
  <dcterms:modified xsi:type="dcterms:W3CDTF">2024-02-04T18:27:05Z</dcterms:modified>
</cp:coreProperties>
</file>