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h1e10FXoGLp/mzzhcxvCcOZUaz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1" d="100"/>
          <a:sy n="101" d="100"/>
        </p:scale>
        <p:origin x="8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7" name="Google Shape;217;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2" name="Google Shape;222;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9" name="Google Shape;239;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Verdan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3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Verdana"/>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4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4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Verdan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Verdan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4"/>
          <p:cNvSpPr>
            <a:spLocks noGrp="1"/>
          </p:cNvSpPr>
          <p:nvPr>
            <p:ph type="pic" idx="2"/>
          </p:nvPr>
        </p:nvSpPr>
        <p:spPr>
          <a:xfrm>
            <a:off x="5183188" y="987425"/>
            <a:ext cx="6172200" cy="4873625"/>
          </a:xfrm>
          <a:prstGeom prst="rect">
            <a:avLst/>
          </a:prstGeom>
          <a:noFill/>
          <a:ln>
            <a:noFill/>
          </a:ln>
        </p:spPr>
      </p:sp>
      <p:sp>
        <p:nvSpPr>
          <p:cNvPr id="64" name="Google Shape;64;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mt="10000"/>
          </a:blip>
          <a:stretch>
            <a:fillRect/>
          </a:stretch>
        </a:blipFill>
        <a:effectLst/>
      </p:bgPr>
    </p:bg>
    <p:spTree>
      <p:nvGrpSpPr>
        <p:cNvPr id="1" name="Shape 5"/>
        <p:cNvGrpSpPr/>
        <p:nvPr/>
      </p:nvGrpSpPr>
      <p:grpSpPr>
        <a:xfrm>
          <a:off x="0" y="0"/>
          <a:ext cx="0" cy="0"/>
          <a:chOff x="0" y="0"/>
          <a:chExt cx="0" cy="0"/>
        </a:xfrm>
      </p:grpSpPr>
      <p:sp>
        <p:nvSpPr>
          <p:cNvPr id="6" name="Google Shape;6;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Verdana"/>
              <a:buNone/>
              <a:defRPr sz="4400" b="1" i="0" u="none" strike="noStrike" cap="none">
                <a:solidFill>
                  <a:schemeClr val="dk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Verdana"/>
                <a:ea typeface="Verdana"/>
                <a:cs typeface="Verdana"/>
                <a:sym typeface="Verdan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220637"/>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dirty="0"/>
              <a:t>A Time of Prayer: </a:t>
            </a:r>
            <a:br>
              <a:rPr lang="en-CA" sz="4800" dirty="0"/>
            </a:br>
            <a:r>
              <a:rPr lang="en-CA" sz="4800" dirty="0"/>
              <a:t>Listening for Divine Sparks in our Midst</a:t>
            </a:r>
            <a:br>
              <a:rPr lang="en-CA" sz="4800" dirty="0"/>
            </a:br>
            <a:br>
              <a:rPr lang="en-CA" sz="4800" dirty="0"/>
            </a:br>
            <a:r>
              <a:rPr lang="en-CA" sz="4800" dirty="0"/>
              <a:t>Slides for Bible Study</a:t>
            </a:r>
            <a:br>
              <a:rPr lang="en-CA" sz="4800" dirty="0"/>
            </a:br>
            <a:br>
              <a:rPr lang="en-CA" sz="4800" dirty="0"/>
            </a:br>
            <a:r>
              <a:rPr lang="en-CA" sz="3600" dirty="0"/>
              <a:t>May, 2024</a:t>
            </a:r>
            <a:endParaRPr sz="4800" dirty="0"/>
          </a:p>
        </p:txBody>
      </p:sp>
      <p:pic>
        <p:nvPicPr>
          <p:cNvPr id="3" name="Picture 2" descr="A colorful lines in a circle&#10;&#10;Description automatically generated">
            <a:extLst>
              <a:ext uri="{FF2B5EF4-FFF2-40B4-BE49-F238E27FC236}">
                <a16:creationId xmlns:a16="http://schemas.microsoft.com/office/drawing/2014/main" id="{B83E618B-7C4E-D079-CA21-A1353F7FD95D}"/>
              </a:ext>
            </a:extLst>
          </p:cNvPr>
          <p:cNvPicPr>
            <a:picLocks noGrp="1" noRot="1" noChangeAspec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1"/>
        <p:cNvGrpSpPr/>
        <p:nvPr/>
      </p:nvGrpSpPr>
      <p:grpSpPr>
        <a:xfrm>
          <a:off x="0" y="0"/>
          <a:ext cx="0" cy="0"/>
          <a:chOff x="0" y="0"/>
          <a:chExt cx="0" cy="0"/>
        </a:xfrm>
      </p:grpSpPr>
      <p:sp>
        <p:nvSpPr>
          <p:cNvPr id="132" name="Google Shape;132;p1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pic>
        <p:nvPicPr>
          <p:cNvPr id="2" name="Picture 1" descr="A colorful lines in a circle&#10;&#10;Description automatically generated">
            <a:extLst>
              <a:ext uri="{FF2B5EF4-FFF2-40B4-BE49-F238E27FC236}">
                <a16:creationId xmlns:a16="http://schemas.microsoft.com/office/drawing/2014/main" id="{0B250298-8239-08FE-6AE9-27D292B53231}"/>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36"/>
        <p:cNvGrpSpPr/>
        <p:nvPr/>
      </p:nvGrpSpPr>
      <p:grpSpPr>
        <a:xfrm>
          <a:off x="0" y="0"/>
          <a:ext cx="0" cy="0"/>
          <a:chOff x="0" y="0"/>
          <a:chExt cx="0" cy="0"/>
        </a:xfrm>
      </p:grpSpPr>
      <p:sp>
        <p:nvSpPr>
          <p:cNvPr id="137" name="Google Shape;137;p11"/>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pic>
        <p:nvPicPr>
          <p:cNvPr id="2" name="Picture 1" descr="A colorful lines in a circle&#10;&#10;Description automatically generated">
            <a:extLst>
              <a:ext uri="{FF2B5EF4-FFF2-40B4-BE49-F238E27FC236}">
                <a16:creationId xmlns:a16="http://schemas.microsoft.com/office/drawing/2014/main" id="{123D7959-FC88-E348-64D6-927612D7C7C0}"/>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1"/>
        <p:cNvGrpSpPr/>
        <p:nvPr/>
      </p:nvGrpSpPr>
      <p:grpSpPr>
        <a:xfrm>
          <a:off x="0" y="0"/>
          <a:ext cx="0" cy="0"/>
          <a:chOff x="0" y="0"/>
          <a:chExt cx="0" cy="0"/>
        </a:xfrm>
      </p:grpSpPr>
      <p:sp>
        <p:nvSpPr>
          <p:cNvPr id="142" name="Google Shape;142;p12"/>
          <p:cNvSpPr txBox="1">
            <a:spLocks noGrp="1"/>
          </p:cNvSpPr>
          <p:nvPr>
            <p:ph type="body" idx="1"/>
          </p:nvPr>
        </p:nvSpPr>
        <p:spPr>
          <a:xfrm>
            <a:off x="838200" y="1358900"/>
            <a:ext cx="105156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400" dirty="0"/>
              <a:t>As the passage is read a second time, notice which word(s), sentence(s), or image(s) catch your attention, but also consider what idea(s), feeling(s) or reflections may emerge.</a:t>
            </a:r>
            <a:endParaRPr sz="2400" dirty="0"/>
          </a:p>
        </p:txBody>
      </p:sp>
      <p:pic>
        <p:nvPicPr>
          <p:cNvPr id="2" name="Picture 1" descr="A colorful lines in a circle&#10;&#10;Description automatically generated">
            <a:extLst>
              <a:ext uri="{FF2B5EF4-FFF2-40B4-BE49-F238E27FC236}">
                <a16:creationId xmlns:a16="http://schemas.microsoft.com/office/drawing/2014/main" id="{0C66A3C3-83FC-275C-05BE-5837318C2645}"/>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6"/>
        <p:cNvGrpSpPr/>
        <p:nvPr/>
      </p:nvGrpSpPr>
      <p:grpSpPr>
        <a:xfrm>
          <a:off x="0" y="0"/>
          <a:ext cx="0" cy="0"/>
          <a:chOff x="0" y="0"/>
          <a:chExt cx="0" cy="0"/>
        </a:xfrm>
      </p:grpSpPr>
      <p:sp>
        <p:nvSpPr>
          <p:cNvPr id="147" name="Google Shape;14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indent="0">
              <a:lnSpc>
                <a:spcPct val="190000"/>
              </a:lnSpc>
              <a:spcBef>
                <a:spcPts val="0"/>
              </a:spcBef>
              <a:buSzPct val="100000"/>
              <a:buNone/>
            </a:pPr>
            <a:r>
              <a:rPr lang="en-CA" sz="2000" dirty="0"/>
              <a:t>When the Feast of Pentecost came, they were all together in one place. Without warning there was a sound like a strong wind, gale force—no one could tell where it came from. It filled the whole building. Then, like a wildfire, the Holy Spirit spread through their ranks, and they started speaking in a number of different languages as the Spirit prompted them.</a:t>
            </a:r>
            <a:endParaRPr sz="2000" dirty="0"/>
          </a:p>
        </p:txBody>
      </p:sp>
      <p:sp>
        <p:nvSpPr>
          <p:cNvPr id="148" name="Google Shape;14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Second Reading </a:t>
            </a:r>
            <a:r>
              <a:rPr lang="en-CA" sz="3200"/>
              <a:t>(The Message)</a:t>
            </a:r>
            <a:endParaRPr/>
          </a:p>
        </p:txBody>
      </p:sp>
      <p:pic>
        <p:nvPicPr>
          <p:cNvPr id="2" name="Picture 1" descr="A colorful lines in a circle&#10;&#10;Description automatically generated">
            <a:extLst>
              <a:ext uri="{FF2B5EF4-FFF2-40B4-BE49-F238E27FC236}">
                <a16:creationId xmlns:a16="http://schemas.microsoft.com/office/drawing/2014/main" id="{6B68C0BA-58ED-E980-B352-2094C8E70064}"/>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2"/>
        <p:cNvGrpSpPr/>
        <p:nvPr/>
      </p:nvGrpSpPr>
      <p:grpSpPr>
        <a:xfrm>
          <a:off x="0" y="0"/>
          <a:ext cx="0" cy="0"/>
          <a:chOff x="0" y="0"/>
          <a:chExt cx="0" cy="0"/>
        </a:xfrm>
      </p:grpSpPr>
      <p:sp>
        <p:nvSpPr>
          <p:cNvPr id="153" name="Google Shape;153;p14"/>
          <p:cNvSpPr txBox="1">
            <a:spLocks noGrp="1"/>
          </p:cNvSpPr>
          <p:nvPr>
            <p:ph type="body" idx="1"/>
          </p:nvPr>
        </p:nvSpPr>
        <p:spPr>
          <a:xfrm>
            <a:off x="838200" y="1349375"/>
            <a:ext cx="105156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400" dirty="0"/>
              <a:t>There were many Jews staying in Jerusalem just then, devout pilgrims from all over the world. When they heard the sound, they came on the run. Then when they heard, one after another, their own mother tongues being spoken, they were blown away. </a:t>
            </a:r>
            <a:endParaRPr sz="2400" dirty="0"/>
          </a:p>
        </p:txBody>
      </p:sp>
      <p:pic>
        <p:nvPicPr>
          <p:cNvPr id="2" name="Picture 1" descr="A colorful lines in a circle&#10;&#10;Description automatically generated">
            <a:extLst>
              <a:ext uri="{FF2B5EF4-FFF2-40B4-BE49-F238E27FC236}">
                <a16:creationId xmlns:a16="http://schemas.microsoft.com/office/drawing/2014/main" id="{BD7E1C0C-6B91-301F-3E96-AE0860D248A4}"/>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57"/>
        <p:cNvGrpSpPr/>
        <p:nvPr/>
      </p:nvGrpSpPr>
      <p:grpSpPr>
        <a:xfrm>
          <a:off x="0" y="0"/>
          <a:ext cx="0" cy="0"/>
          <a:chOff x="0" y="0"/>
          <a:chExt cx="0" cy="0"/>
        </a:xfrm>
      </p:grpSpPr>
      <p:sp>
        <p:nvSpPr>
          <p:cNvPr id="158" name="Google Shape;158;p15"/>
          <p:cNvSpPr txBox="1">
            <a:spLocks noGrp="1"/>
          </p:cNvSpPr>
          <p:nvPr>
            <p:ph type="body" idx="1"/>
          </p:nvPr>
        </p:nvSpPr>
        <p:spPr>
          <a:xfrm>
            <a:off x="838200" y="1339850"/>
            <a:ext cx="10515600" cy="481501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400" dirty="0"/>
              <a:t>They couldn’t for the life of them figure out what was going on, and kept saying, “Aren’t these all Galileans? How come we’re hearing them talk in our various mother tongues? Parthians, Medes, and Elamites; Visitors from Mesopotamia, Judea, and Cappadocia, Pontus and Asia, Phrygia and Pamphylia, Egypt and the parts of Libya belonging to Cyrene; </a:t>
            </a:r>
            <a:endParaRPr sz="2400" dirty="0"/>
          </a:p>
        </p:txBody>
      </p:sp>
      <p:pic>
        <p:nvPicPr>
          <p:cNvPr id="2" name="Picture 1" descr="A colorful lines in a circle&#10;&#10;Description automatically generated">
            <a:extLst>
              <a:ext uri="{FF2B5EF4-FFF2-40B4-BE49-F238E27FC236}">
                <a16:creationId xmlns:a16="http://schemas.microsoft.com/office/drawing/2014/main" id="{EAA90CF4-4D6A-AE96-E821-6CA927F59CBE}"/>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2"/>
        <p:cNvGrpSpPr/>
        <p:nvPr/>
      </p:nvGrpSpPr>
      <p:grpSpPr>
        <a:xfrm>
          <a:off x="0" y="0"/>
          <a:ext cx="0" cy="0"/>
          <a:chOff x="0" y="0"/>
          <a:chExt cx="0" cy="0"/>
        </a:xfrm>
      </p:grpSpPr>
      <p:sp>
        <p:nvSpPr>
          <p:cNvPr id="163" name="Google Shape;163;p16"/>
          <p:cNvSpPr txBox="1">
            <a:spLocks noGrp="1"/>
          </p:cNvSpPr>
          <p:nvPr>
            <p:ph type="body" idx="1"/>
          </p:nvPr>
        </p:nvSpPr>
        <p:spPr>
          <a:xfrm>
            <a:off x="777863" y="1021491"/>
            <a:ext cx="10515600" cy="481501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000" dirty="0"/>
              <a:t>Immigrants from Rome, both Jews and proselytes; Even Cretans and Arabs! They’re speaking our languages, describing God’s mighty works!” Their heads were spinning; they couldn’t make head or tail of any of it. They talked back and forth, confused: “What’s going on here?” Others joked, “They’re drunk on cheap wine.”</a:t>
            </a:r>
            <a:endParaRPr sz="2000" dirty="0"/>
          </a:p>
        </p:txBody>
      </p:sp>
      <p:pic>
        <p:nvPicPr>
          <p:cNvPr id="2" name="Picture 1" descr="A colorful lines in a circle&#10;&#10;Description automatically generated">
            <a:extLst>
              <a:ext uri="{FF2B5EF4-FFF2-40B4-BE49-F238E27FC236}">
                <a16:creationId xmlns:a16="http://schemas.microsoft.com/office/drawing/2014/main" id="{7C2EFEFA-3389-F012-8CFC-87C18B3E5ED5}"/>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7"/>
        <p:cNvGrpSpPr/>
        <p:nvPr/>
      </p:nvGrpSpPr>
      <p:grpSpPr>
        <a:xfrm>
          <a:off x="0" y="0"/>
          <a:ext cx="0" cy="0"/>
          <a:chOff x="0" y="0"/>
          <a:chExt cx="0" cy="0"/>
        </a:xfrm>
      </p:grpSpPr>
      <p:sp>
        <p:nvSpPr>
          <p:cNvPr id="168" name="Google Shape;168;p17"/>
          <p:cNvSpPr txBox="1">
            <a:spLocks noGrp="1"/>
          </p:cNvSpPr>
          <p:nvPr>
            <p:ph type="body" idx="1"/>
          </p:nvPr>
        </p:nvSpPr>
        <p:spPr>
          <a:xfrm>
            <a:off x="777863" y="963612"/>
            <a:ext cx="105156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000" dirty="0"/>
              <a:t>That’s when Peter stood up and, backed by the other eleven, spoke out with bold urgency: “Fellow Jews, all of you who are visiting Jerusalem, listen carefully and get this story straight. These people aren’t drunk as some of you suspect. They haven’t had time to get drunk—it’s only nine o’clock in the morning.</a:t>
            </a:r>
            <a:endParaRPr sz="2000" dirty="0"/>
          </a:p>
        </p:txBody>
      </p:sp>
      <p:pic>
        <p:nvPicPr>
          <p:cNvPr id="2" name="Picture 1" descr="A colorful lines in a circle&#10;&#10;Description automatically generated">
            <a:extLst>
              <a:ext uri="{FF2B5EF4-FFF2-40B4-BE49-F238E27FC236}">
                <a16:creationId xmlns:a16="http://schemas.microsoft.com/office/drawing/2014/main" id="{C354D079-018A-2E98-45C0-2BA1B19A4532}"/>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2"/>
        <p:cNvGrpSpPr/>
        <p:nvPr/>
      </p:nvGrpSpPr>
      <p:grpSpPr>
        <a:xfrm>
          <a:off x="0" y="0"/>
          <a:ext cx="0" cy="0"/>
          <a:chOff x="0" y="0"/>
          <a:chExt cx="0" cy="0"/>
        </a:xfrm>
      </p:grpSpPr>
      <p:sp>
        <p:nvSpPr>
          <p:cNvPr id="173" name="Google Shape;173;p18"/>
          <p:cNvSpPr txBox="1">
            <a:spLocks noGrp="1"/>
          </p:cNvSpPr>
          <p:nvPr>
            <p:ph type="body" idx="1"/>
          </p:nvPr>
        </p:nvSpPr>
        <p:spPr>
          <a:xfrm>
            <a:off x="838200" y="963612"/>
            <a:ext cx="10515600" cy="4351338"/>
          </a:xfrm>
          <a:prstGeom prst="rect">
            <a:avLst/>
          </a:prstGeom>
          <a:noFill/>
          <a:ln>
            <a:noFill/>
          </a:ln>
        </p:spPr>
        <p:txBody>
          <a:bodyPr spcFirstLastPara="1" wrap="square" lIns="91425" tIns="45700" rIns="91425" bIns="45700" anchor="t" anchorCtr="0">
            <a:normAutofit/>
          </a:bodyPr>
          <a:lstStyle/>
          <a:p>
            <a:pPr marL="0" indent="0">
              <a:lnSpc>
                <a:spcPct val="190000"/>
              </a:lnSpc>
              <a:spcBef>
                <a:spcPts val="0"/>
              </a:spcBef>
              <a:buSzPct val="100000"/>
              <a:buNone/>
            </a:pPr>
            <a:r>
              <a:rPr lang="en-CA" sz="2000" dirty="0"/>
              <a:t>This is what the prophet Joel announced would happen: “In the Last Days,” God says, “I will pour out my Spirit on every kind of people: Your sons will prophesy, also your daughters; Your young men will see visions, your old men dream dreams. When the time comes, I’ll pour out my Spirit On those who serve me, men and women both, and they’ll prophesy.</a:t>
            </a:r>
            <a:endParaRPr sz="2000" dirty="0"/>
          </a:p>
        </p:txBody>
      </p:sp>
      <p:pic>
        <p:nvPicPr>
          <p:cNvPr id="2" name="Picture 1" descr="A colorful lines in a circle&#10;&#10;Description automatically generated">
            <a:extLst>
              <a:ext uri="{FF2B5EF4-FFF2-40B4-BE49-F238E27FC236}">
                <a16:creationId xmlns:a16="http://schemas.microsoft.com/office/drawing/2014/main" id="{182F5BDE-5354-C1D0-3358-FDF066EBF9DD}"/>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77"/>
        <p:cNvGrpSpPr/>
        <p:nvPr/>
      </p:nvGrpSpPr>
      <p:grpSpPr>
        <a:xfrm>
          <a:off x="0" y="0"/>
          <a:ext cx="0" cy="0"/>
          <a:chOff x="0" y="0"/>
          <a:chExt cx="0" cy="0"/>
        </a:xfrm>
      </p:grpSpPr>
      <p:sp>
        <p:nvSpPr>
          <p:cNvPr id="178" name="Google Shape;178;p19"/>
          <p:cNvSpPr txBox="1">
            <a:spLocks noGrp="1"/>
          </p:cNvSpPr>
          <p:nvPr>
            <p:ph type="body" idx="1"/>
          </p:nvPr>
        </p:nvSpPr>
        <p:spPr>
          <a:xfrm>
            <a:off x="777863" y="963612"/>
            <a:ext cx="105156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000" dirty="0"/>
              <a:t>I’ll set wonders in the sky above and signs on the earth below, Blood and fire and billowing smoke, the sun turning black and the moon blood-red, Before the Day of the Lord arrives, the Day tremendous and marvelous; And whoever calls out for help to me, God, will be saved.”</a:t>
            </a:r>
            <a:endParaRPr sz="2000" dirty="0"/>
          </a:p>
        </p:txBody>
      </p:sp>
      <p:pic>
        <p:nvPicPr>
          <p:cNvPr id="2" name="Picture 1" descr="A colorful lines in a circle&#10;&#10;Description automatically generated">
            <a:extLst>
              <a:ext uri="{FF2B5EF4-FFF2-40B4-BE49-F238E27FC236}">
                <a16:creationId xmlns:a16="http://schemas.microsoft.com/office/drawing/2014/main" id="{49C67C79-84FC-3B39-24C7-93B768DE12EA}"/>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xfrm>
            <a:off x="838200" y="1746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dirty="0"/>
              <a:t>Opening Prayer</a:t>
            </a:r>
            <a:endParaRPr dirty="0"/>
          </a:p>
        </p:txBody>
      </p:sp>
      <p:sp>
        <p:nvSpPr>
          <p:cNvPr id="90" name="Google Shape;90;p2"/>
          <p:cNvSpPr txBox="1">
            <a:spLocks noGrp="1"/>
          </p:cNvSpPr>
          <p:nvPr>
            <p:ph type="body" idx="1"/>
          </p:nvPr>
        </p:nvSpPr>
        <p:spPr>
          <a:xfrm>
            <a:off x="967933" y="1253331"/>
            <a:ext cx="10515600" cy="4351338"/>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170000"/>
              </a:lnSpc>
              <a:spcBef>
                <a:spcPts val="0"/>
              </a:spcBef>
              <a:spcAft>
                <a:spcPts val="0"/>
              </a:spcAft>
              <a:buClr>
                <a:schemeClr val="dk1"/>
              </a:buClr>
              <a:buSzPct val="100000"/>
              <a:buNone/>
            </a:pPr>
            <a:r>
              <a:rPr lang="en-CA" sz="3600" dirty="0"/>
              <a:t>Amazing God, you have fulfilled the word of your promise and have poured out upon your church the gift of the Holy Spirit: open our hearts and renew our will. We pray to receive the fullness of your grace and power; that our lives and that of our parishes would be strengthened for the service of your kingdom to which we are being called. Kindle in us the fire of your love that we may be transformed into the image of your Son, our Lord and Saviour Jesus Christ. </a:t>
            </a:r>
            <a:r>
              <a:rPr lang="en-CA" sz="3600" b="1" dirty="0"/>
              <a:t>Amen.</a:t>
            </a:r>
            <a:endParaRPr dirty="0"/>
          </a:p>
        </p:txBody>
      </p:sp>
      <p:pic>
        <p:nvPicPr>
          <p:cNvPr id="3" name="Picture 2" descr="A colorful lines in a circle&#10;&#10;Description automatically generated">
            <a:extLst>
              <a:ext uri="{FF2B5EF4-FFF2-40B4-BE49-F238E27FC236}">
                <a16:creationId xmlns:a16="http://schemas.microsoft.com/office/drawing/2014/main" id="{227E59CA-0127-2467-4529-C52511A19F87}"/>
              </a:ext>
            </a:extLst>
          </p:cNvPr>
          <p:cNvPicPr>
            <a:picLocks noGrp="1" noRot="1" noChangeAspec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2"/>
        <p:cNvGrpSpPr/>
        <p:nvPr/>
      </p:nvGrpSpPr>
      <p:grpSpPr>
        <a:xfrm>
          <a:off x="0" y="0"/>
          <a:ext cx="0" cy="0"/>
          <a:chOff x="0" y="0"/>
          <a:chExt cx="0" cy="0"/>
        </a:xfrm>
      </p:grpSpPr>
      <p:sp>
        <p:nvSpPr>
          <p:cNvPr id="183" name="Google Shape;183;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pic>
        <p:nvPicPr>
          <p:cNvPr id="2" name="Picture 1" descr="A colorful lines in a circle&#10;&#10;Description automatically generated">
            <a:extLst>
              <a:ext uri="{FF2B5EF4-FFF2-40B4-BE49-F238E27FC236}">
                <a16:creationId xmlns:a16="http://schemas.microsoft.com/office/drawing/2014/main" id="{3A32ED3E-90B3-EE04-95B1-35AF44CCBC26}"/>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87"/>
        <p:cNvGrpSpPr/>
        <p:nvPr/>
      </p:nvGrpSpPr>
      <p:grpSpPr>
        <a:xfrm>
          <a:off x="0" y="0"/>
          <a:ext cx="0" cy="0"/>
          <a:chOff x="0" y="0"/>
          <a:chExt cx="0" cy="0"/>
        </a:xfrm>
      </p:grpSpPr>
      <p:sp>
        <p:nvSpPr>
          <p:cNvPr id="188" name="Google Shape;188;p21"/>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pic>
        <p:nvPicPr>
          <p:cNvPr id="2" name="Picture 1" descr="A colorful lines in a circle&#10;&#10;Description automatically generated">
            <a:extLst>
              <a:ext uri="{FF2B5EF4-FFF2-40B4-BE49-F238E27FC236}">
                <a16:creationId xmlns:a16="http://schemas.microsoft.com/office/drawing/2014/main" id="{E0F8422D-93E2-8619-41D7-084487BB68C7}"/>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2"/>
        <p:cNvGrpSpPr/>
        <p:nvPr/>
      </p:nvGrpSpPr>
      <p:grpSpPr>
        <a:xfrm>
          <a:off x="0" y="0"/>
          <a:ext cx="0" cy="0"/>
          <a:chOff x="0" y="0"/>
          <a:chExt cx="0" cy="0"/>
        </a:xfrm>
      </p:grpSpPr>
      <p:sp>
        <p:nvSpPr>
          <p:cNvPr id="193" name="Google Shape;193;p22"/>
          <p:cNvSpPr txBox="1">
            <a:spLocks noGrp="1"/>
          </p:cNvSpPr>
          <p:nvPr>
            <p:ph type="body" idx="1"/>
          </p:nvPr>
        </p:nvSpPr>
        <p:spPr>
          <a:xfrm>
            <a:off x="777863" y="844550"/>
            <a:ext cx="10515600" cy="4351338"/>
          </a:xfrm>
          <a:prstGeom prst="rect">
            <a:avLst/>
          </a:prstGeom>
          <a:noFill/>
          <a:ln>
            <a:noFill/>
          </a:ln>
        </p:spPr>
        <p:txBody>
          <a:bodyPr spcFirstLastPara="1" wrap="square" lIns="91425" tIns="45700" rIns="91425" bIns="45700" anchor="t" anchorCtr="0">
            <a:normAutofit/>
          </a:bodyPr>
          <a:lstStyle/>
          <a:p>
            <a:pPr marL="0" indent="0">
              <a:lnSpc>
                <a:spcPct val="190000"/>
              </a:lnSpc>
              <a:spcBef>
                <a:spcPts val="0"/>
              </a:spcBef>
              <a:buSzPct val="100000"/>
              <a:buNone/>
            </a:pPr>
            <a:r>
              <a:rPr lang="en-CA" sz="2000" dirty="0"/>
              <a:t>As the passage is read a third time, ponder these questions:</a:t>
            </a:r>
            <a:endParaRPr sz="2000" dirty="0"/>
          </a:p>
          <a:p>
            <a:pPr marL="0" indent="0">
              <a:lnSpc>
                <a:spcPct val="190000"/>
              </a:lnSpc>
              <a:spcBef>
                <a:spcPts val="0"/>
              </a:spcBef>
              <a:buSzPct val="100000"/>
              <a:buNone/>
            </a:pPr>
            <a:r>
              <a:rPr lang="en-CA" sz="2000" dirty="0"/>
              <a:t>How are we amazed and astonished at God acting in our midst?</a:t>
            </a:r>
            <a:endParaRPr sz="2000" dirty="0"/>
          </a:p>
          <a:p>
            <a:pPr marL="0" indent="0">
              <a:lnSpc>
                <a:spcPct val="190000"/>
              </a:lnSpc>
              <a:spcBef>
                <a:spcPts val="0"/>
              </a:spcBef>
              <a:buSzPct val="100000"/>
              <a:buAutoNum type="arabicPeriod"/>
            </a:pPr>
            <a:r>
              <a:rPr lang="en-CA" sz="2000" dirty="0"/>
              <a:t>How might we reach out to those who are different from us?</a:t>
            </a:r>
            <a:endParaRPr sz="2000" dirty="0"/>
          </a:p>
          <a:p>
            <a:pPr marL="0" indent="0">
              <a:lnSpc>
                <a:spcPct val="190000"/>
              </a:lnSpc>
              <a:spcBef>
                <a:spcPts val="0"/>
              </a:spcBef>
              <a:buSzPct val="100000"/>
              <a:buAutoNum type="arabicPeriod"/>
            </a:pPr>
            <a:r>
              <a:rPr lang="en-CA" sz="2000" dirty="0"/>
              <a:t>What is God saying to our congregation and our diocesan church through this passage today?</a:t>
            </a:r>
            <a:endParaRPr sz="2000" dirty="0"/>
          </a:p>
        </p:txBody>
      </p:sp>
      <p:pic>
        <p:nvPicPr>
          <p:cNvPr id="2" name="Picture 1" descr="A colorful lines in a circle&#10;&#10;Description automatically generated">
            <a:extLst>
              <a:ext uri="{FF2B5EF4-FFF2-40B4-BE49-F238E27FC236}">
                <a16:creationId xmlns:a16="http://schemas.microsoft.com/office/drawing/2014/main" id="{8CE09BAA-46CB-42AF-35C2-A2D5565571D7}"/>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97"/>
        <p:cNvGrpSpPr/>
        <p:nvPr/>
      </p:nvGrpSpPr>
      <p:grpSpPr>
        <a:xfrm>
          <a:off x="0" y="0"/>
          <a:ext cx="0" cy="0"/>
          <a:chOff x="0" y="0"/>
          <a:chExt cx="0" cy="0"/>
        </a:xfrm>
      </p:grpSpPr>
      <p:sp>
        <p:nvSpPr>
          <p:cNvPr id="198" name="Google Shape;198;p23"/>
          <p:cNvSpPr txBox="1">
            <a:spLocks noGrp="1"/>
          </p:cNvSpPr>
          <p:nvPr>
            <p:ph type="body" idx="1"/>
          </p:nvPr>
        </p:nvSpPr>
        <p:spPr>
          <a:xfrm>
            <a:off x="542925" y="1397000"/>
            <a:ext cx="114300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400" dirty="0"/>
              <a:t>When the day of Pentecost had come, they were all together in one place. And suddenly from heaven there came a sound like the rush of a violent wind, and it filled the entire house where they were sitting. Divided tongues, as of fire, appeared among them, and a tongue rested on each of them. All of them were filled with the Holy Spirit and began to speak in other languages, as the Spirit gave them ability.</a:t>
            </a:r>
            <a:endParaRPr sz="2400" dirty="0"/>
          </a:p>
        </p:txBody>
      </p:sp>
      <p:sp>
        <p:nvSpPr>
          <p:cNvPr id="199" name="Google Shape;19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pic>
        <p:nvPicPr>
          <p:cNvPr id="2" name="Picture 1" descr="A colorful lines in a circle&#10;&#10;Description automatically generated">
            <a:extLst>
              <a:ext uri="{FF2B5EF4-FFF2-40B4-BE49-F238E27FC236}">
                <a16:creationId xmlns:a16="http://schemas.microsoft.com/office/drawing/2014/main" id="{3DA7D6C0-24DF-4500-2EB2-3C741095730D}"/>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03"/>
        <p:cNvGrpSpPr/>
        <p:nvPr/>
      </p:nvGrpSpPr>
      <p:grpSpPr>
        <a:xfrm>
          <a:off x="0" y="0"/>
          <a:ext cx="0" cy="0"/>
          <a:chOff x="0" y="0"/>
          <a:chExt cx="0" cy="0"/>
        </a:xfrm>
      </p:grpSpPr>
      <p:sp>
        <p:nvSpPr>
          <p:cNvPr id="204" name="Google Shape;204;p24"/>
          <p:cNvSpPr txBox="1">
            <a:spLocks noGrp="1"/>
          </p:cNvSpPr>
          <p:nvPr>
            <p:ph type="body" idx="1"/>
          </p:nvPr>
        </p:nvSpPr>
        <p:spPr>
          <a:xfrm>
            <a:off x="777863" y="963612"/>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0" indent="0">
              <a:lnSpc>
                <a:spcPct val="190000"/>
              </a:lnSpc>
              <a:spcBef>
                <a:spcPts val="0"/>
              </a:spcBef>
              <a:buSzPct val="100000"/>
              <a:buNone/>
            </a:pPr>
            <a:r>
              <a:rPr lang="en-CA" dirty="0"/>
              <a:t>Now there were devout Jews from every nation under heaven living in Jerusalem. And at this sound the crowd gathered and was bewildered, because each one heard them speaking in the native language of each. Amazed and astonished, they asked, ‘Are not all these who are speaking Galileans? And how is it that we hear, each of us, in our own native language?</a:t>
            </a:r>
            <a:endParaRPr dirty="0"/>
          </a:p>
        </p:txBody>
      </p:sp>
      <p:pic>
        <p:nvPicPr>
          <p:cNvPr id="2" name="Picture 1" descr="A colorful lines in a circle&#10;&#10;Description automatically generated">
            <a:extLst>
              <a:ext uri="{FF2B5EF4-FFF2-40B4-BE49-F238E27FC236}">
                <a16:creationId xmlns:a16="http://schemas.microsoft.com/office/drawing/2014/main" id="{9A2ED26F-9F6B-258A-BC53-1380CA58038F}"/>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08"/>
        <p:cNvGrpSpPr/>
        <p:nvPr/>
      </p:nvGrpSpPr>
      <p:grpSpPr>
        <a:xfrm>
          <a:off x="0" y="0"/>
          <a:ext cx="0" cy="0"/>
          <a:chOff x="0" y="0"/>
          <a:chExt cx="0" cy="0"/>
        </a:xfrm>
      </p:grpSpPr>
      <p:sp>
        <p:nvSpPr>
          <p:cNvPr id="209" name="Google Shape;209;p25"/>
          <p:cNvSpPr txBox="1">
            <a:spLocks noGrp="1"/>
          </p:cNvSpPr>
          <p:nvPr>
            <p:ph type="body" idx="1"/>
          </p:nvPr>
        </p:nvSpPr>
        <p:spPr>
          <a:xfrm>
            <a:off x="777863" y="1129506"/>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indent="0">
              <a:lnSpc>
                <a:spcPct val="190000"/>
              </a:lnSpc>
              <a:spcBef>
                <a:spcPts val="0"/>
              </a:spcBef>
              <a:buSzPct val="100000"/>
              <a:buNone/>
            </a:pPr>
            <a:r>
              <a:rPr lang="en-CA" sz="2400" dirty="0"/>
              <a:t>Parthians, Medes, Elamites, and residents of Mesopotamia, Judea and Cappadocia, Pontus and Asia, Phrygia and Pamphylia, Egypt and the parts of Libya belonging to Cyrene, and visitors from Rome, both Jews and proselytes, Cretans and Arabs—in our own languages we hear them speaking about God’s deeds of power.’ All were amazed and perplexed, saying to one another, ‘What does this mean?’ But others sneered and said, ‘They are filled with new wine.’</a:t>
            </a:r>
            <a:endParaRPr sz="2400" dirty="0"/>
          </a:p>
        </p:txBody>
      </p:sp>
      <p:pic>
        <p:nvPicPr>
          <p:cNvPr id="2" name="Picture 1" descr="A colorful lines in a circle&#10;&#10;Description automatically generated">
            <a:extLst>
              <a:ext uri="{FF2B5EF4-FFF2-40B4-BE49-F238E27FC236}">
                <a16:creationId xmlns:a16="http://schemas.microsoft.com/office/drawing/2014/main" id="{CEC83BFC-7D8A-3017-790E-86FC9BACA0AA}"/>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13"/>
        <p:cNvGrpSpPr/>
        <p:nvPr/>
      </p:nvGrpSpPr>
      <p:grpSpPr>
        <a:xfrm>
          <a:off x="0" y="0"/>
          <a:ext cx="0" cy="0"/>
          <a:chOff x="0" y="0"/>
          <a:chExt cx="0" cy="0"/>
        </a:xfrm>
      </p:grpSpPr>
      <p:sp>
        <p:nvSpPr>
          <p:cNvPr id="214" name="Google Shape;214;p26"/>
          <p:cNvSpPr txBox="1">
            <a:spLocks noGrp="1"/>
          </p:cNvSpPr>
          <p:nvPr>
            <p:ph type="body" idx="1"/>
          </p:nvPr>
        </p:nvSpPr>
        <p:spPr>
          <a:xfrm>
            <a:off x="514349" y="749300"/>
            <a:ext cx="11468101" cy="5022850"/>
          </a:xfrm>
          <a:prstGeom prst="rect">
            <a:avLst/>
          </a:prstGeom>
          <a:noFill/>
          <a:ln>
            <a:noFill/>
          </a:ln>
        </p:spPr>
        <p:txBody>
          <a:bodyPr spcFirstLastPara="1" wrap="square" lIns="91425" tIns="45700" rIns="91425" bIns="45700" anchor="t" anchorCtr="0">
            <a:noAutofit/>
          </a:bodyPr>
          <a:lstStyle/>
          <a:p>
            <a:pPr marL="0" indent="0">
              <a:lnSpc>
                <a:spcPct val="200000"/>
              </a:lnSpc>
              <a:spcBef>
                <a:spcPts val="0"/>
              </a:spcBef>
              <a:buSzPct val="100000"/>
              <a:buNone/>
            </a:pPr>
            <a:r>
              <a:rPr lang="en-CA" sz="2000" dirty="0"/>
              <a:t>But Peter, standing with the eleven, raised his voice and addressed them: ‘Men of Judea and all who live in Jerusalem, let this be known to you, and listen to what I say. Indeed, these are not drunk, as you suppose, for it is only nine o’clock in the morning. No, this is what was spoken through the prophet Joel: </a:t>
            </a:r>
            <a:br>
              <a:rPr lang="en-CA" sz="2400" dirty="0"/>
            </a:br>
            <a:r>
              <a:rPr lang="en-CA" sz="2000" dirty="0"/>
              <a:t>“In the last days it will be, God declares, that I will pour out my Spirit upon all flesh, and your sons and your daughters shall prophesy, and your young men shall see visions, and your old men shall dream dreams.</a:t>
            </a:r>
            <a:endParaRPr sz="2400" dirty="0"/>
          </a:p>
        </p:txBody>
      </p:sp>
      <p:pic>
        <p:nvPicPr>
          <p:cNvPr id="2" name="Picture 1" descr="A colorful lines in a circle&#10;&#10;Description automatically generated">
            <a:extLst>
              <a:ext uri="{FF2B5EF4-FFF2-40B4-BE49-F238E27FC236}">
                <a16:creationId xmlns:a16="http://schemas.microsoft.com/office/drawing/2014/main" id="{6848B5A6-6416-B51A-11C8-FE5F2B8B89D5}"/>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18"/>
        <p:cNvGrpSpPr/>
        <p:nvPr/>
      </p:nvGrpSpPr>
      <p:grpSpPr>
        <a:xfrm>
          <a:off x="0" y="0"/>
          <a:ext cx="0" cy="0"/>
          <a:chOff x="0" y="0"/>
          <a:chExt cx="0" cy="0"/>
        </a:xfrm>
      </p:grpSpPr>
      <p:sp>
        <p:nvSpPr>
          <p:cNvPr id="219" name="Google Shape;219;p27"/>
          <p:cNvSpPr txBox="1">
            <a:spLocks noGrp="1"/>
          </p:cNvSpPr>
          <p:nvPr>
            <p:ph type="body" idx="1"/>
          </p:nvPr>
        </p:nvSpPr>
        <p:spPr>
          <a:xfrm>
            <a:off x="838200" y="754062"/>
            <a:ext cx="10515600" cy="4351338"/>
          </a:xfrm>
          <a:prstGeom prst="rect">
            <a:avLst/>
          </a:prstGeom>
          <a:noFill/>
          <a:ln>
            <a:noFill/>
          </a:ln>
        </p:spPr>
        <p:txBody>
          <a:bodyPr spcFirstLastPara="1" wrap="square" lIns="91425" tIns="45700" rIns="91425" bIns="45700" anchor="t" anchorCtr="0">
            <a:noAutofit/>
          </a:bodyPr>
          <a:lstStyle/>
          <a:p>
            <a:pPr marL="0" indent="0">
              <a:lnSpc>
                <a:spcPct val="180000"/>
              </a:lnSpc>
              <a:spcBef>
                <a:spcPts val="0"/>
              </a:spcBef>
              <a:buSzPct val="100000"/>
              <a:buNone/>
            </a:pPr>
            <a:r>
              <a:rPr lang="en-CA" sz="2400" dirty="0"/>
              <a:t>Even upon my slaves, both men and women, in those days I will pour out my Spirit; and they shall prophesy. And I will show portents in the heaven above and signs on the earth below, blood, and fire, and smoky mist. The sun shall be turned to darkness and the moon to blood, before the coming of the Lord’s great and glorious day. Then everyone who calls on the name of the Lord shall be saved.”</a:t>
            </a:r>
            <a:endParaRPr sz="2400" dirty="0"/>
          </a:p>
        </p:txBody>
      </p:sp>
      <p:pic>
        <p:nvPicPr>
          <p:cNvPr id="2" name="Picture 1" descr="A colorful lines in a circle&#10;&#10;Description automatically generated">
            <a:extLst>
              <a:ext uri="{FF2B5EF4-FFF2-40B4-BE49-F238E27FC236}">
                <a16:creationId xmlns:a16="http://schemas.microsoft.com/office/drawing/2014/main" id="{5D736FF3-39A4-1884-A18D-AFAA552F5C49}"/>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3"/>
        <p:cNvGrpSpPr/>
        <p:nvPr/>
      </p:nvGrpSpPr>
      <p:grpSpPr>
        <a:xfrm>
          <a:off x="0" y="0"/>
          <a:ext cx="0" cy="0"/>
          <a:chOff x="0" y="0"/>
          <a:chExt cx="0" cy="0"/>
        </a:xfrm>
      </p:grpSpPr>
      <p:sp>
        <p:nvSpPr>
          <p:cNvPr id="224" name="Google Shape;224;p2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pic>
        <p:nvPicPr>
          <p:cNvPr id="2" name="Picture 1" descr="A colorful lines in a circle&#10;&#10;Description automatically generated">
            <a:extLst>
              <a:ext uri="{FF2B5EF4-FFF2-40B4-BE49-F238E27FC236}">
                <a16:creationId xmlns:a16="http://schemas.microsoft.com/office/drawing/2014/main" id="{1C0508FF-945D-8795-E40A-0F9575CAC93A}"/>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28"/>
        <p:cNvGrpSpPr/>
        <p:nvPr/>
      </p:nvGrpSpPr>
      <p:grpSpPr>
        <a:xfrm>
          <a:off x="0" y="0"/>
          <a:ext cx="0" cy="0"/>
          <a:chOff x="0" y="0"/>
          <a:chExt cx="0" cy="0"/>
        </a:xfrm>
      </p:grpSpPr>
      <p:sp>
        <p:nvSpPr>
          <p:cNvPr id="229" name="Google Shape;229;p29"/>
          <p:cNvSpPr txBox="1">
            <a:spLocks noGrp="1"/>
          </p:cNvSpPr>
          <p:nvPr>
            <p:ph type="title"/>
          </p:nvPr>
        </p:nvSpPr>
        <p:spPr>
          <a:xfrm>
            <a:off x="777863" y="488781"/>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Sharing Our Reflections</a:t>
            </a:r>
            <a:endParaRPr dirty="0"/>
          </a:p>
        </p:txBody>
      </p:sp>
      <p:sp>
        <p:nvSpPr>
          <p:cNvPr id="230" name="Google Shape;230;p29"/>
          <p:cNvSpPr txBox="1"/>
          <p:nvPr/>
        </p:nvSpPr>
        <p:spPr>
          <a:xfrm>
            <a:off x="777863" y="2244305"/>
            <a:ext cx="10381562" cy="2640683"/>
          </a:xfrm>
          <a:prstGeom prst="rect">
            <a:avLst/>
          </a:prstGeom>
          <a:noFill/>
          <a:ln>
            <a:noFill/>
          </a:ln>
        </p:spPr>
        <p:txBody>
          <a:bodyPr spcFirstLastPara="1" wrap="square" lIns="91425" tIns="45700" rIns="91425" bIns="45700" anchor="t" anchorCtr="0">
            <a:spAutoFit/>
          </a:bodyPr>
          <a:lstStyle/>
          <a:p>
            <a:pPr>
              <a:lnSpc>
                <a:spcPct val="180000"/>
              </a:lnSpc>
              <a:buClr>
                <a:schemeClr val="dk1"/>
              </a:buClr>
              <a:buSzPct val="100000"/>
            </a:pPr>
            <a:r>
              <a:rPr lang="en-CA" sz="2300" dirty="0">
                <a:solidFill>
                  <a:schemeClr val="dk1"/>
                </a:solidFill>
                <a:latin typeface="Verdana"/>
                <a:ea typeface="Verdana"/>
                <a:sym typeface="Calibri"/>
              </a:rPr>
              <a:t>How are we amazed and astonished at God acting in our midst?</a:t>
            </a:r>
            <a:endParaRPr sz="2300" dirty="0">
              <a:solidFill>
                <a:schemeClr val="dk1"/>
              </a:solidFill>
              <a:latin typeface="Verdana"/>
              <a:ea typeface="Verdana"/>
              <a:sym typeface="Verdana"/>
            </a:endParaRPr>
          </a:p>
          <a:p>
            <a:pPr>
              <a:lnSpc>
                <a:spcPct val="180000"/>
              </a:lnSpc>
              <a:buClr>
                <a:schemeClr val="dk1"/>
              </a:buClr>
              <a:buSzPct val="100000"/>
              <a:buAutoNum type="arabicPeriod"/>
            </a:pPr>
            <a:r>
              <a:rPr lang="en-CA" sz="2300" dirty="0">
                <a:solidFill>
                  <a:schemeClr val="dk1"/>
                </a:solidFill>
                <a:latin typeface="Verdana"/>
                <a:ea typeface="Verdana"/>
                <a:sym typeface="Calibri"/>
              </a:rPr>
              <a:t>How might we reach out to those who are different from us?</a:t>
            </a:r>
            <a:endParaRPr sz="2300" dirty="0">
              <a:solidFill>
                <a:schemeClr val="dk1"/>
              </a:solidFill>
              <a:latin typeface="Verdana"/>
              <a:ea typeface="Verdana"/>
              <a:sym typeface="Verdana"/>
            </a:endParaRPr>
          </a:p>
          <a:p>
            <a:pPr>
              <a:lnSpc>
                <a:spcPct val="180000"/>
              </a:lnSpc>
              <a:buClr>
                <a:schemeClr val="dk1"/>
              </a:buClr>
              <a:buSzPct val="100000"/>
              <a:buAutoNum type="arabicPeriod"/>
            </a:pPr>
            <a:r>
              <a:rPr lang="en-CA" sz="2300" dirty="0">
                <a:solidFill>
                  <a:schemeClr val="dk1"/>
                </a:solidFill>
                <a:latin typeface="Verdana"/>
                <a:ea typeface="Verdana"/>
                <a:sym typeface="Calibri"/>
              </a:rPr>
              <a:t>What is God saying to our congregation and our diocesan church through this passage today?</a:t>
            </a:r>
            <a:endParaRPr sz="2300" dirty="0">
              <a:solidFill>
                <a:schemeClr val="dk1"/>
              </a:solidFill>
              <a:latin typeface="Verdana"/>
              <a:ea typeface="Verdana"/>
              <a:sym typeface="Verdana"/>
            </a:endParaRPr>
          </a:p>
        </p:txBody>
      </p:sp>
      <p:pic>
        <p:nvPicPr>
          <p:cNvPr id="2" name="Picture 1" descr="A colorful lines in a circle&#10;&#10;Description automatically generated">
            <a:extLst>
              <a:ext uri="{FF2B5EF4-FFF2-40B4-BE49-F238E27FC236}">
                <a16:creationId xmlns:a16="http://schemas.microsoft.com/office/drawing/2014/main" id="{F80E667B-9DE6-7802-4976-0BC04B29B708}"/>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pic>
        <p:nvPicPr>
          <p:cNvPr id="2" name="Picture 1" descr="A colorful lines in a circle&#10;&#10;Description automatically generated">
            <a:extLst>
              <a:ext uri="{FF2B5EF4-FFF2-40B4-BE49-F238E27FC236}">
                <a16:creationId xmlns:a16="http://schemas.microsoft.com/office/drawing/2014/main" id="{AC0BF8DD-A6AA-981B-AE8A-F6A89F0DE063}"/>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4"/>
        <p:cNvGrpSpPr/>
        <p:nvPr/>
      </p:nvGrpSpPr>
      <p:grpSpPr>
        <a:xfrm>
          <a:off x="0" y="0"/>
          <a:ext cx="0" cy="0"/>
          <a:chOff x="0" y="0"/>
          <a:chExt cx="0" cy="0"/>
        </a:xfrm>
      </p:grpSpPr>
      <p:sp>
        <p:nvSpPr>
          <p:cNvPr id="235" name="Google Shape;235;p30"/>
          <p:cNvSpPr txBox="1">
            <a:spLocks noGrp="1"/>
          </p:cNvSpPr>
          <p:nvPr>
            <p:ph type="title"/>
          </p:nvPr>
        </p:nvSpPr>
        <p:spPr>
          <a:xfrm>
            <a:off x="838199" y="449187"/>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36" name="Google Shape;236;p30"/>
          <p:cNvSpPr txBox="1"/>
          <p:nvPr/>
        </p:nvSpPr>
        <p:spPr>
          <a:xfrm>
            <a:off x="455949" y="1805471"/>
            <a:ext cx="11280099" cy="3277780"/>
          </a:xfrm>
          <a:prstGeom prst="rect">
            <a:avLst/>
          </a:prstGeom>
          <a:noFill/>
          <a:ln>
            <a:noFill/>
          </a:ln>
        </p:spPr>
        <p:txBody>
          <a:bodyPr spcFirstLastPara="1" wrap="square" lIns="91425" tIns="45700" rIns="91425" bIns="45700" anchor="t" anchorCtr="0">
            <a:spAutoFit/>
          </a:bodyPr>
          <a:lstStyle/>
          <a:p>
            <a:pPr marL="742950" lvl="0" indent="-742950">
              <a:lnSpc>
                <a:spcPct val="180000"/>
              </a:lnSpc>
              <a:buClr>
                <a:schemeClr val="dk1"/>
              </a:buClr>
              <a:buSzPct val="100000"/>
              <a:buFont typeface="Arial"/>
              <a:buAutoNum type="arabicPeriod"/>
            </a:pPr>
            <a:r>
              <a:rPr lang="en-CA" sz="2300" dirty="0">
                <a:solidFill>
                  <a:schemeClr val="dk1"/>
                </a:solidFill>
                <a:latin typeface="Verdana"/>
                <a:ea typeface="Verdana"/>
                <a:sym typeface="Calibri"/>
              </a:rPr>
              <a:t>Were sparks kindled during this prayer session? Write down any important ideas that emerged and ensure that there is group consensus.</a:t>
            </a:r>
            <a:endParaRPr sz="2300" dirty="0">
              <a:solidFill>
                <a:schemeClr val="dk1"/>
              </a:solidFill>
              <a:latin typeface="Verdana"/>
              <a:ea typeface="Verdana"/>
            </a:endParaRPr>
          </a:p>
          <a:p>
            <a:pPr marL="742950" lvl="0" indent="-742950">
              <a:lnSpc>
                <a:spcPct val="180000"/>
              </a:lnSpc>
              <a:buClr>
                <a:schemeClr val="dk1"/>
              </a:buClr>
              <a:buSzPct val="100000"/>
              <a:buFont typeface="Arial"/>
              <a:buAutoNum type="arabicPeriod"/>
            </a:pPr>
            <a:r>
              <a:rPr lang="en-CA" sz="2300" dirty="0">
                <a:solidFill>
                  <a:schemeClr val="dk1"/>
                </a:solidFill>
                <a:latin typeface="Verdana"/>
                <a:ea typeface="Verdana"/>
                <a:sym typeface="Calibri"/>
              </a:rPr>
              <a:t>Who do these sparks need to be shared with at this time? Find a way to share the insights gained with those who need to hear them.</a:t>
            </a:r>
            <a:endParaRPr sz="2300" dirty="0">
              <a:solidFill>
                <a:schemeClr val="dk1"/>
              </a:solidFill>
              <a:latin typeface="Verdana"/>
              <a:ea typeface="Verdana"/>
            </a:endParaRPr>
          </a:p>
        </p:txBody>
      </p:sp>
      <p:pic>
        <p:nvPicPr>
          <p:cNvPr id="2" name="Picture 1" descr="A colorful lines in a circle&#10;&#10;Description automatically generated">
            <a:extLst>
              <a:ext uri="{FF2B5EF4-FFF2-40B4-BE49-F238E27FC236}">
                <a16:creationId xmlns:a16="http://schemas.microsoft.com/office/drawing/2014/main" id="{6CD66D02-B0C7-C28F-5A76-03E2697324C0}"/>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0"/>
        <p:cNvGrpSpPr/>
        <p:nvPr/>
      </p:nvGrpSpPr>
      <p:grpSpPr>
        <a:xfrm>
          <a:off x="0" y="0"/>
          <a:ext cx="0" cy="0"/>
          <a:chOff x="0" y="0"/>
          <a:chExt cx="0" cy="0"/>
        </a:xfrm>
      </p:grpSpPr>
      <p:sp>
        <p:nvSpPr>
          <p:cNvPr id="241" name="Google Shape;241;p31"/>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pic>
        <p:nvPicPr>
          <p:cNvPr id="2" name="Picture 1" descr="A colorful lines in a circle&#10;&#10;Description automatically generated">
            <a:extLst>
              <a:ext uri="{FF2B5EF4-FFF2-40B4-BE49-F238E27FC236}">
                <a16:creationId xmlns:a16="http://schemas.microsoft.com/office/drawing/2014/main" id="{E2AE82A1-2D6B-ABE3-13F0-6B7EA8A845F7}"/>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5"/>
        <p:cNvGrpSpPr/>
        <p:nvPr/>
      </p:nvGrpSpPr>
      <p:grpSpPr>
        <a:xfrm>
          <a:off x="0" y="0"/>
          <a:ext cx="0" cy="0"/>
          <a:chOff x="0" y="0"/>
          <a:chExt cx="0" cy="0"/>
        </a:xfrm>
      </p:grpSpPr>
      <p:sp>
        <p:nvSpPr>
          <p:cNvPr id="246" name="Google Shape;246;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indent="0">
              <a:lnSpc>
                <a:spcPct val="190000"/>
              </a:lnSpc>
              <a:spcBef>
                <a:spcPts val="0"/>
              </a:spcBef>
              <a:buSzPct val="100000"/>
              <a:buNone/>
            </a:pPr>
            <a:r>
              <a:rPr lang="en-CA" sz="20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Amen. </a:t>
            </a:r>
            <a:endParaRPr sz="2000" dirty="0"/>
          </a:p>
        </p:txBody>
      </p:sp>
      <p:sp>
        <p:nvSpPr>
          <p:cNvPr id="247" name="Google Shape;247;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pic>
        <p:nvPicPr>
          <p:cNvPr id="2" name="Picture 1" descr="A colorful lines in a circle&#10;&#10;Description automatically generated">
            <a:extLst>
              <a:ext uri="{FF2B5EF4-FFF2-40B4-BE49-F238E27FC236}">
                <a16:creationId xmlns:a16="http://schemas.microsoft.com/office/drawing/2014/main" id="{60508C91-1618-A1AF-42BF-3226CEA90FCF}"/>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1"/>
        <p:cNvGrpSpPr/>
        <p:nvPr/>
      </p:nvGrpSpPr>
      <p:grpSpPr>
        <a:xfrm>
          <a:off x="0" y="0"/>
          <a:ext cx="0" cy="0"/>
          <a:chOff x="0" y="0"/>
          <a:chExt cx="0" cy="0"/>
        </a:xfrm>
      </p:grpSpPr>
      <p:sp>
        <p:nvSpPr>
          <p:cNvPr id="252" name="Google Shape;252;p33"/>
          <p:cNvSpPr txBox="1">
            <a:spLocks noGrp="1"/>
          </p:cNvSpPr>
          <p:nvPr>
            <p:ph type="body" idx="1"/>
          </p:nvPr>
        </p:nvSpPr>
        <p:spPr>
          <a:xfrm>
            <a:off x="838199" y="1463675"/>
            <a:ext cx="10810875"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sz="2400" dirty="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sz="2400" dirty="0"/>
          </a:p>
        </p:txBody>
      </p:sp>
      <p:sp>
        <p:nvSpPr>
          <p:cNvPr id="253" name="Google Shape;253;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pic>
        <p:nvPicPr>
          <p:cNvPr id="2" name="Picture 1" descr="A colorful lines in a circle&#10;&#10;Description automatically generated">
            <a:extLst>
              <a:ext uri="{FF2B5EF4-FFF2-40B4-BE49-F238E27FC236}">
                <a16:creationId xmlns:a16="http://schemas.microsoft.com/office/drawing/2014/main" id="{7569AE94-67E4-EDDD-1E85-0C4DF86BBD82}"/>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7"/>
        <p:cNvGrpSpPr/>
        <p:nvPr/>
      </p:nvGrpSpPr>
      <p:grpSpPr>
        <a:xfrm>
          <a:off x="0" y="0"/>
          <a:ext cx="0" cy="0"/>
          <a:chOff x="0" y="0"/>
          <a:chExt cx="0" cy="0"/>
        </a:xfrm>
      </p:grpSpPr>
      <p:sp>
        <p:nvSpPr>
          <p:cNvPr id="258" name="Google Shape;258;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indent="0">
              <a:lnSpc>
                <a:spcPct val="180000"/>
              </a:lnSpc>
              <a:spcBef>
                <a:spcPts val="0"/>
              </a:spcBef>
              <a:buSzPct val="100000"/>
              <a:buNone/>
            </a:pPr>
            <a:r>
              <a:rPr lang="en-CA" dirty="0"/>
              <a:t>Let us bless the Lord. </a:t>
            </a:r>
            <a:endParaRPr dirty="0"/>
          </a:p>
          <a:p>
            <a:pPr marL="0" indent="0">
              <a:lnSpc>
                <a:spcPct val="180000"/>
              </a:lnSpc>
              <a:spcBef>
                <a:spcPts val="0"/>
              </a:spcBef>
              <a:buSzPct val="100000"/>
              <a:buNone/>
            </a:pPr>
            <a:r>
              <a:rPr lang="en-CA" b="1" dirty="0"/>
              <a:t>Thanks be to God. </a:t>
            </a:r>
            <a:endParaRPr b="1" dirty="0"/>
          </a:p>
        </p:txBody>
      </p:sp>
      <p:sp>
        <p:nvSpPr>
          <p:cNvPr id="259" name="Google Shape;259;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pic>
        <p:nvPicPr>
          <p:cNvPr id="2" name="Picture 1" descr="A colorful lines in a circle&#10;&#10;Description automatically generated">
            <a:extLst>
              <a:ext uri="{FF2B5EF4-FFF2-40B4-BE49-F238E27FC236}">
                <a16:creationId xmlns:a16="http://schemas.microsoft.com/office/drawing/2014/main" id="{D7D27B8F-9A2A-E577-A421-A27D5159181A}"/>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9"/>
        <p:cNvGrpSpPr/>
        <p:nvPr/>
      </p:nvGrpSpPr>
      <p:grpSpPr>
        <a:xfrm>
          <a:off x="0" y="0"/>
          <a:ext cx="0" cy="0"/>
          <a:chOff x="0" y="0"/>
          <a:chExt cx="0" cy="0"/>
        </a:xfrm>
      </p:grpSpPr>
      <p:sp>
        <p:nvSpPr>
          <p:cNvPr id="100" name="Google Shape;10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indent="0">
              <a:lnSpc>
                <a:spcPct val="150000"/>
              </a:lnSpc>
              <a:spcBef>
                <a:spcPts val="0"/>
              </a:spcBef>
              <a:buSzPct val="100000"/>
              <a:buNone/>
            </a:pPr>
            <a:r>
              <a:rPr lang="en-CA" sz="2400" dirty="0"/>
              <a:t>As the passage is read a first time, notice which word(s), sentence(s), or image(s)  catch your attention.</a:t>
            </a:r>
            <a:endParaRPr sz="2400" dirty="0"/>
          </a:p>
          <a:p>
            <a:pPr marL="0" indent="0">
              <a:lnSpc>
                <a:spcPct val="150000"/>
              </a:lnSpc>
              <a:spcBef>
                <a:spcPts val="0"/>
              </a:spcBef>
              <a:buSzPct val="100000"/>
              <a:buNone/>
            </a:pPr>
            <a:endParaRPr sz="2400" dirty="0"/>
          </a:p>
          <a:p>
            <a:pPr marL="0" indent="0">
              <a:lnSpc>
                <a:spcPct val="150000"/>
              </a:lnSpc>
              <a:spcBef>
                <a:spcPts val="0"/>
              </a:spcBef>
              <a:buSzPct val="100000"/>
              <a:buNone/>
            </a:pPr>
            <a:r>
              <a:rPr lang="en-CA" sz="2400" dirty="0"/>
              <a:t>It might stand out, or “shimmer” as the story is read.</a:t>
            </a:r>
            <a:endParaRPr sz="2400" dirty="0"/>
          </a:p>
        </p:txBody>
      </p:sp>
      <p:sp>
        <p:nvSpPr>
          <p:cNvPr id="101" name="Google Shape;10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600"/>
              <a:buFont typeface="Verdana"/>
              <a:buNone/>
            </a:pPr>
            <a:r>
              <a:rPr lang="en-CA" sz="3600"/>
              <a:t>Acts 2:1-21 - New Life</a:t>
            </a:r>
            <a:endParaRPr/>
          </a:p>
        </p:txBody>
      </p:sp>
      <p:pic>
        <p:nvPicPr>
          <p:cNvPr id="2" name="Picture 1" descr="A colorful lines in a circle&#10;&#10;Description automatically generated">
            <a:extLst>
              <a:ext uri="{FF2B5EF4-FFF2-40B4-BE49-F238E27FC236}">
                <a16:creationId xmlns:a16="http://schemas.microsoft.com/office/drawing/2014/main" id="{7FF60A0B-503C-F8AC-93CE-E77F72575ED0}"/>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5"/>
        <p:cNvGrpSpPr/>
        <p:nvPr/>
      </p:nvGrpSpPr>
      <p:grpSpPr>
        <a:xfrm>
          <a:off x="0" y="0"/>
          <a:ext cx="0" cy="0"/>
          <a:chOff x="0" y="0"/>
          <a:chExt cx="0" cy="0"/>
        </a:xfrm>
      </p:grpSpPr>
      <p:sp>
        <p:nvSpPr>
          <p:cNvPr id="106" name="Google Shape;106;p5"/>
          <p:cNvSpPr txBox="1">
            <a:spLocks noGrp="1"/>
          </p:cNvSpPr>
          <p:nvPr>
            <p:ph type="body" idx="1"/>
          </p:nvPr>
        </p:nvSpPr>
        <p:spPr>
          <a:xfrm>
            <a:off x="777863" y="15589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ct val="100000"/>
              <a:buNone/>
            </a:pPr>
            <a:r>
              <a:rPr lang="en-CA" sz="2300" dirty="0"/>
              <a:t>When the day of Pentecost had come, they were all together in one place. And suddenly from heaven there came a sound like the rush of a violent wind, and it filled the entire house where they were sitting. Divided tongues, as of fire, appeared among them, and a tongue rested on each of them. All of them were filled with the Holy Spirit and began to speak in other languages, </a:t>
            </a:r>
            <a:br>
              <a:rPr lang="en-CA" sz="2300" dirty="0"/>
            </a:br>
            <a:r>
              <a:rPr lang="en-CA" sz="2300" dirty="0"/>
              <a:t>as the Spirit gave them ability.</a:t>
            </a:r>
            <a:endParaRPr sz="2300" dirty="0"/>
          </a:p>
        </p:txBody>
      </p:sp>
      <p:sp>
        <p:nvSpPr>
          <p:cNvPr id="107" name="Google Shape;10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pic>
        <p:nvPicPr>
          <p:cNvPr id="2" name="Picture 1" descr="A colorful lines in a circle&#10;&#10;Description automatically generated">
            <a:extLst>
              <a:ext uri="{FF2B5EF4-FFF2-40B4-BE49-F238E27FC236}">
                <a16:creationId xmlns:a16="http://schemas.microsoft.com/office/drawing/2014/main" id="{33125ED2-78FA-5A4C-4253-C8E824D421A4}"/>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1"/>
        <p:cNvGrpSpPr/>
        <p:nvPr/>
      </p:nvGrpSpPr>
      <p:grpSpPr>
        <a:xfrm>
          <a:off x="0" y="0"/>
          <a:ext cx="0" cy="0"/>
          <a:chOff x="0" y="0"/>
          <a:chExt cx="0" cy="0"/>
        </a:xfrm>
      </p:grpSpPr>
      <p:sp>
        <p:nvSpPr>
          <p:cNvPr id="112" name="Google Shape;112;p6"/>
          <p:cNvSpPr txBox="1">
            <a:spLocks noGrp="1"/>
          </p:cNvSpPr>
          <p:nvPr>
            <p:ph type="body" idx="1"/>
          </p:nvPr>
        </p:nvSpPr>
        <p:spPr>
          <a:xfrm>
            <a:off x="838200" y="1253331"/>
            <a:ext cx="10515600" cy="4351338"/>
          </a:xfrm>
          <a:prstGeom prst="rect">
            <a:avLst/>
          </a:prstGeom>
          <a:noFill/>
          <a:ln>
            <a:noFill/>
          </a:ln>
        </p:spPr>
        <p:txBody>
          <a:bodyPr spcFirstLastPara="1" wrap="square" lIns="91425" tIns="45700" rIns="91425" bIns="45700" anchor="t" anchorCtr="0">
            <a:normAutofit/>
          </a:bodyPr>
          <a:lstStyle/>
          <a:p>
            <a:pPr marL="0" indent="0">
              <a:lnSpc>
                <a:spcPct val="160000"/>
              </a:lnSpc>
              <a:spcBef>
                <a:spcPts val="0"/>
              </a:spcBef>
              <a:buSzPct val="100000"/>
              <a:buNone/>
            </a:pPr>
            <a:r>
              <a:rPr lang="en-CA" sz="2300" dirty="0"/>
              <a:t>Now there were devout Jews from every nation under heaven living in Jerusalem. And at this sound the crowd gathered and was bewildered, because each one heard them speaking in the native language of each. Amazed and astonished, they asked, ‘Are not all these who are speaking Galileans? And how is it that we hear, each of us, in our own native language?</a:t>
            </a:r>
            <a:endParaRPr sz="2300" dirty="0"/>
          </a:p>
        </p:txBody>
      </p:sp>
      <p:pic>
        <p:nvPicPr>
          <p:cNvPr id="2" name="Picture 1" descr="A colorful lines in a circle&#10;&#10;Description automatically generated">
            <a:extLst>
              <a:ext uri="{FF2B5EF4-FFF2-40B4-BE49-F238E27FC236}">
                <a16:creationId xmlns:a16="http://schemas.microsoft.com/office/drawing/2014/main" id="{A716037A-75C7-4E10-E6EF-E99861CFC4CB}"/>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16"/>
        <p:cNvGrpSpPr/>
        <p:nvPr/>
      </p:nvGrpSpPr>
      <p:grpSpPr>
        <a:xfrm>
          <a:off x="0" y="0"/>
          <a:ext cx="0" cy="0"/>
          <a:chOff x="0" y="0"/>
          <a:chExt cx="0" cy="0"/>
        </a:xfrm>
      </p:grpSpPr>
      <p:sp>
        <p:nvSpPr>
          <p:cNvPr id="117" name="Google Shape;117;p7"/>
          <p:cNvSpPr txBox="1">
            <a:spLocks noGrp="1"/>
          </p:cNvSpPr>
          <p:nvPr>
            <p:ph type="body" idx="1"/>
          </p:nvPr>
        </p:nvSpPr>
        <p:spPr>
          <a:xfrm>
            <a:off x="838200" y="1092200"/>
            <a:ext cx="10515600" cy="4351338"/>
          </a:xfrm>
          <a:prstGeom prst="rect">
            <a:avLst/>
          </a:prstGeom>
          <a:noFill/>
          <a:ln>
            <a:noFill/>
          </a:ln>
        </p:spPr>
        <p:txBody>
          <a:bodyPr spcFirstLastPara="1" wrap="square" lIns="91425" tIns="45700" rIns="91425" bIns="45700" anchor="t" anchorCtr="0">
            <a:normAutofit/>
          </a:bodyPr>
          <a:lstStyle/>
          <a:p>
            <a:pPr marL="0" lvl="0" indent="0">
              <a:lnSpc>
                <a:spcPct val="170000"/>
              </a:lnSpc>
              <a:spcBef>
                <a:spcPts val="0"/>
              </a:spcBef>
              <a:buSzPct val="100000"/>
              <a:buNone/>
            </a:pPr>
            <a:r>
              <a:rPr lang="en-CA" sz="2300" dirty="0"/>
              <a:t>Parthians, Medes, Elamites, and residents of Mesopotamia, Judea and Cappadocia, Pontus and Asia, Phrygia and Pamphylia, Egypt and the parts of Libya belonging to Cyrene, and visitors from Rome, both Jews and proselytes, Cretans and Arabs—in our own languages we hear them speaking about God’s deeds of power.’ All were amazed and perplexed, saying to one another, ‘What does this mean?’ But others sneered and said, ‘They are filled with new wine.’</a:t>
            </a:r>
            <a:endParaRPr sz="2300" dirty="0"/>
          </a:p>
        </p:txBody>
      </p:sp>
      <p:pic>
        <p:nvPicPr>
          <p:cNvPr id="2" name="Picture 1" descr="A colorful lines in a circle&#10;&#10;Description automatically generated">
            <a:extLst>
              <a:ext uri="{FF2B5EF4-FFF2-40B4-BE49-F238E27FC236}">
                <a16:creationId xmlns:a16="http://schemas.microsoft.com/office/drawing/2014/main" id="{627A3F3D-ACDA-D86F-0469-743304020287}"/>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1"/>
        <p:cNvGrpSpPr/>
        <p:nvPr/>
      </p:nvGrpSpPr>
      <p:grpSpPr>
        <a:xfrm>
          <a:off x="0" y="0"/>
          <a:ext cx="0" cy="0"/>
          <a:chOff x="0" y="0"/>
          <a:chExt cx="0" cy="0"/>
        </a:xfrm>
      </p:grpSpPr>
      <p:sp>
        <p:nvSpPr>
          <p:cNvPr id="122" name="Google Shape;122;p8"/>
          <p:cNvSpPr txBox="1">
            <a:spLocks noGrp="1"/>
          </p:cNvSpPr>
          <p:nvPr>
            <p:ph type="body" idx="1"/>
          </p:nvPr>
        </p:nvSpPr>
        <p:spPr>
          <a:xfrm>
            <a:off x="838200" y="1253331"/>
            <a:ext cx="10515600" cy="4351338"/>
          </a:xfrm>
          <a:prstGeom prst="rect">
            <a:avLst/>
          </a:prstGeom>
          <a:noFill/>
          <a:ln>
            <a:noFill/>
          </a:ln>
        </p:spPr>
        <p:txBody>
          <a:bodyPr spcFirstLastPara="1" wrap="square" lIns="91425" tIns="45700" rIns="91425" bIns="45700" anchor="t" anchorCtr="0">
            <a:normAutofit fontScale="85000" lnSpcReduction="10000"/>
          </a:bodyPr>
          <a:lstStyle/>
          <a:p>
            <a:pPr marL="0" indent="0">
              <a:lnSpc>
                <a:spcPct val="190000"/>
              </a:lnSpc>
              <a:spcBef>
                <a:spcPts val="0"/>
              </a:spcBef>
              <a:buSzPct val="100000"/>
              <a:buNone/>
            </a:pPr>
            <a:r>
              <a:rPr lang="en-CA" sz="2300" dirty="0"/>
              <a:t>But Peter, standing with the eleven, raised his voice and addressed them: ‘Men of Judea and all who live in Jerusalem, let this be known to you, and listen to what I say. Indeed, these are not drunk, as you suppose, for it is only nine o’clock in the morning. No, this is what was spoken through the prophet Joel: “In the last days it will be, God declares, that I will pour out my Spirit upon all flesh, and your sons and your daughters shall prophesy, and your young men shall see visions, and your old men shall dream dreams.</a:t>
            </a:r>
            <a:endParaRPr sz="2300" dirty="0"/>
          </a:p>
        </p:txBody>
      </p:sp>
      <p:pic>
        <p:nvPicPr>
          <p:cNvPr id="2" name="Picture 1" descr="A colorful lines in a circle&#10;&#10;Description automatically generated">
            <a:extLst>
              <a:ext uri="{FF2B5EF4-FFF2-40B4-BE49-F238E27FC236}">
                <a16:creationId xmlns:a16="http://schemas.microsoft.com/office/drawing/2014/main" id="{7D7D19EB-99E6-9E69-B2DB-D4A758361865}"/>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6"/>
        <p:cNvGrpSpPr/>
        <p:nvPr/>
      </p:nvGrpSpPr>
      <p:grpSpPr>
        <a:xfrm>
          <a:off x="0" y="0"/>
          <a:ext cx="0" cy="0"/>
          <a:chOff x="0" y="0"/>
          <a:chExt cx="0" cy="0"/>
        </a:xfrm>
      </p:grpSpPr>
      <p:sp>
        <p:nvSpPr>
          <p:cNvPr id="127" name="Google Shape;127;p9"/>
          <p:cNvSpPr txBox="1">
            <a:spLocks noGrp="1"/>
          </p:cNvSpPr>
          <p:nvPr>
            <p:ph type="body" idx="1"/>
          </p:nvPr>
        </p:nvSpPr>
        <p:spPr>
          <a:xfrm>
            <a:off x="1038225" y="963612"/>
            <a:ext cx="10515600" cy="4351338"/>
          </a:xfrm>
          <a:prstGeom prst="rect">
            <a:avLst/>
          </a:prstGeom>
          <a:noFill/>
          <a:ln>
            <a:noFill/>
          </a:ln>
        </p:spPr>
        <p:txBody>
          <a:bodyPr spcFirstLastPara="1" wrap="square" lIns="91425" tIns="45700" rIns="91425" bIns="45700" anchor="t" anchorCtr="0">
            <a:normAutofit fontScale="92500"/>
          </a:bodyPr>
          <a:lstStyle/>
          <a:p>
            <a:pPr marL="0" lvl="0" indent="0">
              <a:lnSpc>
                <a:spcPct val="180000"/>
              </a:lnSpc>
              <a:spcBef>
                <a:spcPts val="0"/>
              </a:spcBef>
              <a:buSzPct val="100000"/>
              <a:buNone/>
            </a:pPr>
            <a:r>
              <a:rPr lang="en-CA" sz="2400" dirty="0"/>
              <a:t>Even upon my slaves, both men and women, in those days I will pour out my Spirit; and they shall prophesy. And I will show portents in the heaven above and signs on the earth below, blood, and fire, and smoky mist. The sun shall be turned to darkness and the moon to blood, before the coming of the Lord’s great and glorious day. Then everyone who calls on the name of the Lord shall be saved.”</a:t>
            </a:r>
            <a:endParaRPr sz="2400" dirty="0"/>
          </a:p>
        </p:txBody>
      </p:sp>
      <p:pic>
        <p:nvPicPr>
          <p:cNvPr id="2" name="Picture 1" descr="A colorful lines in a circle&#10;&#10;Description automatically generated">
            <a:extLst>
              <a:ext uri="{FF2B5EF4-FFF2-40B4-BE49-F238E27FC236}">
                <a16:creationId xmlns:a16="http://schemas.microsoft.com/office/drawing/2014/main" id="{ED03F2F4-9AFC-AE23-0E12-B5044455CB24}"/>
              </a:ext>
            </a:extLst>
          </p:cNvPr>
          <p:cNvPicPr>
            <a:picLocks noGrp="1" noRot="1" noMove="1" noResize="1" noEditPoints="1" noAdjustHandles="1" noChangeArrowheads="1" noChangeShapeType="1" noCrop="1"/>
          </p:cNvPicPr>
          <p:nvPr/>
        </p:nvPicPr>
        <p:blipFill>
          <a:blip r:embed="rId3"/>
          <a:stretch>
            <a:fillRect/>
          </a:stretch>
        </p:blipFill>
        <p:spPr>
          <a:xfrm>
            <a:off x="1" y="5314950"/>
            <a:ext cx="1555724" cy="154305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1981</Words>
  <Application>Microsoft Office PowerPoint</Application>
  <PresentationFormat>Widescreen</PresentationFormat>
  <Paragraphs>53</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Verdana</vt:lpstr>
      <vt:lpstr>Office Theme</vt:lpstr>
      <vt:lpstr>A Time of Prayer:  Listening for Divine Sparks in our Midst  Slides for Bible Study  May, 2024</vt:lpstr>
      <vt:lpstr>Opening Prayer</vt:lpstr>
      <vt:lpstr>Hymn</vt:lpstr>
      <vt:lpstr>Acts 2:1-21 - New Life</vt:lpstr>
      <vt:lpstr>The First Reading (NRSV)</vt:lpstr>
      <vt:lpstr>PowerPoint Presentation</vt:lpstr>
      <vt:lpstr>PowerPoint Presentation</vt:lpstr>
      <vt:lpstr>PowerPoint Presentation</vt:lpstr>
      <vt:lpstr>PowerPoint Presentation</vt:lpstr>
      <vt:lpstr>Silence</vt:lpstr>
      <vt:lpstr>Sharing Our  Word, Phrase or Idea</vt:lpstr>
      <vt:lpstr>PowerPoint Presentation</vt:lpstr>
      <vt:lpstr>The Second Reading (The Message)</vt:lpstr>
      <vt:lpstr>PowerPoint Presentation</vt:lpstr>
      <vt:lpstr>PowerPoint Presentation</vt:lpstr>
      <vt:lpstr>PowerPoint Presentation</vt:lpstr>
      <vt:lpstr>PowerPoint Presentation</vt:lpstr>
      <vt:lpstr>PowerPoint Presentation</vt:lpstr>
      <vt:lpstr>PowerPoint Presentation</vt:lpstr>
      <vt:lpstr>Silence</vt:lpstr>
      <vt:lpstr>Sharing Our  Word, Phrase or Idea</vt:lpstr>
      <vt:lpstr>PowerPoint Presentation</vt:lpstr>
      <vt:lpstr>The First Reading (NRSV)</vt:lpstr>
      <vt:lpstr>PowerPoint Presentation</vt:lpstr>
      <vt:lpstr>PowerPoint Presentation</vt:lpstr>
      <vt:lpstr>PowerPoint Presentation</vt:lpstr>
      <vt:lpstr>PowerPoint Presentation</vt:lpstr>
      <vt:lpstr>Silence</vt:lpstr>
      <vt:lpstr>Sharing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of Prayer:  Listening for Divine Sparks in our Midst  Slides for Bible Study  May, 2024</dc:title>
  <dc:creator>Simone Hurkmans</dc:creator>
  <cp:lastModifiedBy>Regina Silva</cp:lastModifiedBy>
  <cp:revision>1</cp:revision>
  <dcterms:created xsi:type="dcterms:W3CDTF">2023-09-12T17:34:16Z</dcterms:created>
  <dcterms:modified xsi:type="dcterms:W3CDTF">2024-04-25T18:28:59Z</dcterms:modified>
</cp:coreProperties>
</file>