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iaxvj1joqn+moy4meE0vLL8/YuC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4" d="100"/>
          <a:sy n="64" d="100"/>
        </p:scale>
        <p:origin x="102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CA"/>
              <a:t>Welcome everyone. Glad to be together as we continue to explore this diocesan prayer resource. Very glad Bishop Shane can join us. We’re going to be recording this meeting and posting it to the Time of Prayer webpage so that those who can’t join us can access it later.</a:t>
            </a: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1" name="Google Shape;13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7" name="Google Shape;13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9" name="Google Shape;14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c48ba9dd39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g2c48ba9dd3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9" name="Google Shape;15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4" name="Google Shape;16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0" name="Google Shape;17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2c45d5fe462_0_8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75" name="Google Shape;175;g2c45d5fe462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c45d5fe462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0" name="Google Shape;180;g2c45d5fe462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45d5fe462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CA"/>
              <a:t>This is our agenda for this evening. Our goal tonight is to learn more about how we listen for, capture and act on divine sparks as they come up. And to emphasize that not all divine sparks lead to new church plants! Divine sparks come in all shapes and sizes. We’ll try and demystify that and share some examples.</a:t>
            </a:r>
            <a:endParaRPr/>
          </a:p>
          <a:p>
            <a:pPr marL="0" lvl="0" indent="0" algn="l" rtl="0">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SzPts val="1100"/>
              <a:buNone/>
            </a:pPr>
            <a:r>
              <a:rPr lang="en-CA"/>
              <a:t>Before Bishop Shane starts us off in prayer, I’ll re-introduce the members of the ToP working group: The Rev. Canon Ken Davis, The Rev. Elizabeth December, Paul Dumbrille, Daniel Jerusalimiec, Paul Mugarura (co-chair), The Ven. Mark Whittall.</a:t>
            </a:r>
            <a:endParaRPr/>
          </a:p>
        </p:txBody>
      </p:sp>
      <p:sp>
        <p:nvSpPr>
          <p:cNvPr id="87" name="Google Shape;87;g2c45d5fe462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c45d5fe462_0_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5" name="Google Shape;185;g2c45d5fe462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e54e9c8d4b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0" name="Google Shape;190;g2e54e9c8d4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5" name="Google Shape;195;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c45d5fe462_0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1" name="Google Shape;201;g2c45d5fe462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c45d5fe462_0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6" name="Google Shape;206;g2c45d5fe462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e54e9c8d4b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g2e54e9c8d4b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e54e9c8d4b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 name="Google Shape;98;g2e54e9c8d4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c45d5fe462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3" name="Google Shape;103;g2c45d5fe46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e6da9ca3e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CA" sz="1050" i="1">
                <a:solidFill>
                  <a:schemeClr val="dk1"/>
                </a:solidFill>
              </a:rPr>
              <a:t>At St. John's Smiths Falls we have been praying for God's guidance as we explore again how we might have a future in which we thrive in our shared mission in Jesus Christ. For over a year, our preaching and teaching have all centred on building an understanding of how the Church of God is led into the Mission of God, by the Spirit of God. Our weekly prayers of the people always include the prayers supplied by the Time of Prayer team. But more than this, we also call our congregants and ministry leaders to walk their neighbourhoods, praying that Holy Spirit will reveal where the heart of Jesus beats for the people, creatures, and places we share.</a:t>
            </a:r>
            <a:endParaRPr sz="1050" i="1">
              <a:solidFill>
                <a:schemeClr val="dk1"/>
              </a:solidFill>
            </a:endParaRPr>
          </a:p>
          <a:p>
            <a:pPr marL="0" lvl="0" indent="0" algn="l" rtl="0">
              <a:spcBef>
                <a:spcPts val="0"/>
              </a:spcBef>
              <a:spcAft>
                <a:spcPts val="0"/>
              </a:spcAft>
              <a:buClr>
                <a:schemeClr val="dk1"/>
              </a:buClr>
              <a:buSzPts val="1100"/>
              <a:buFont typeface="Arial"/>
              <a:buNone/>
            </a:pPr>
            <a:endParaRPr sz="1050" i="1">
              <a:solidFill>
                <a:schemeClr val="dk1"/>
              </a:solidFill>
            </a:endParaRPr>
          </a:p>
          <a:p>
            <a:pPr marL="0" lvl="0" indent="0" algn="l" rtl="0">
              <a:spcBef>
                <a:spcPts val="0"/>
              </a:spcBef>
              <a:spcAft>
                <a:spcPts val="0"/>
              </a:spcAft>
              <a:buClr>
                <a:schemeClr val="dk1"/>
              </a:buClr>
              <a:buSzPts val="1100"/>
              <a:buFont typeface="Arial"/>
              <a:buNone/>
            </a:pPr>
            <a:r>
              <a:rPr lang="en-CA" sz="1050" i="1">
                <a:solidFill>
                  <a:schemeClr val="dk1"/>
                </a:solidFill>
              </a:rPr>
              <a:t>Since January, we have met as a congregation 3 times, and will meet again this Sunday, to discern what God is saying to us about Why we are here, How we are to express our mission in Jesus, and What we are to do to bring and to be Good News to the world. So far, that process has arisen in this way (show pictorial on the slide and describe it).</a:t>
            </a:r>
            <a:endParaRPr sz="1050" i="1">
              <a:solidFill>
                <a:schemeClr val="dk1"/>
              </a:solidFill>
            </a:endParaRPr>
          </a:p>
          <a:p>
            <a:pPr marL="0" lvl="0" indent="0" algn="l" rtl="0">
              <a:spcBef>
                <a:spcPts val="0"/>
              </a:spcBef>
              <a:spcAft>
                <a:spcPts val="0"/>
              </a:spcAft>
              <a:buClr>
                <a:schemeClr val="dk1"/>
              </a:buClr>
              <a:buSzPts val="1100"/>
              <a:buFont typeface="Arial"/>
              <a:buNone/>
            </a:pPr>
            <a:endParaRPr sz="1050">
              <a:solidFill>
                <a:schemeClr val="dk1"/>
              </a:solidFill>
            </a:endParaRPr>
          </a:p>
          <a:p>
            <a:pPr marL="0" lvl="0" indent="0" algn="l" rtl="0">
              <a:spcBef>
                <a:spcPts val="0"/>
              </a:spcBef>
              <a:spcAft>
                <a:spcPts val="0"/>
              </a:spcAft>
              <a:buSzPts val="1100"/>
              <a:buNone/>
            </a:pPr>
            <a:r>
              <a:rPr lang="en-CA" sz="1050" i="1">
                <a:solidFill>
                  <a:schemeClr val="dk1"/>
                </a:solidFill>
              </a:rPr>
              <a:t>One of the concrete actions that has come out of our listening is the founding of a group called Pray K7A. It is a monthly night of prayer for our community and it is in partnership with the local ministerial - there are 9 churches represented (sometimes more) on the last Sunday of every month, and together we pray for the town, the governments, the schools, emergency services, and for the churches. We also seek to listen to what the Holy Spirit might be saying to the churches and how God might wish to use us in this community. It is a lovely ecumenical partnership in listening and praying, particularly a blessing as we gather with people who pray differently, believe differently, and live out their Christian faith differently.</a:t>
            </a:r>
            <a:endParaRPr/>
          </a:p>
        </p:txBody>
      </p:sp>
      <p:sp>
        <p:nvSpPr>
          <p:cNvPr id="109" name="Google Shape;109;g2e6da9ca3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e6da9ca3e0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4" name="Google Shape;114;g2e6da9ca3e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45d5fe462_0_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45d5fe462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c45d5fe462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CA"/>
              <a:t>We can’t have a session on ToP without prayer! We’ll be using the materials for the month of June that are available on our diocesan website.</a:t>
            </a:r>
            <a:endParaRPr/>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r>
              <a:rPr lang="en-CA"/>
              <a:t>The prayer is done in a Lectio Divina style, which means “Divine Reading”. It’s an ancient practice first developed by monastics who couldn’t read. The idea is to get out of our heads a little like we normally do in Bible study. The invitation is to move into our heart and to listen for what God is calling us to. </a:t>
            </a:r>
            <a:endParaRPr/>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r>
              <a:rPr lang="en-CA"/>
              <a:t>Can I ask for two volunteers to be readers?</a:t>
            </a:r>
            <a:endParaRPr/>
          </a:p>
        </p:txBody>
      </p:sp>
      <p:sp>
        <p:nvSpPr>
          <p:cNvPr id="126" name="Google Shape;126;g2c45d5fe462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0B20-9120-144D-8FD1-3C074BDD70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189BD9-F34B-CE4A-B48C-0D0BFDF313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8BA344-DF9F-634A-802F-0E8A283EF46A}"/>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42EA151C-B75C-3543-BCE7-594CBE9F3F7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82347C7-C840-584A-8EB3-24929E7074E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0171519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1FF2-13A5-4043-962C-A3F7F9EDFF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3CDA7D-AD01-8C46-9B6F-02A1DF6770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E38E5-486D-4342-A547-A9EDD18A8191}"/>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C41E8C94-C7D3-994C-8E6C-4F6A113C5D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7E5E43C-CC47-1B43-A2E8-EE874008038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243546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96DD83-AB0C-6C4F-9E24-355E50DB74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F19E17-4294-1A4A-BF2D-6325C4312E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1BCEB-3F29-8640-A89B-014692B498B1}"/>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2BF7940A-FE12-CB48-A722-4251533729B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69EB122-EACB-7B49-B3F1-E0C362CFC3E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64153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D8302-6B9D-6041-918B-9379170CFC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B851B-9B84-7D4B-93CA-B64B257D34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A3736-AE00-E745-9C00-C0244C340183}"/>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859585D6-95D6-0740-AD0E-BB1883C7AD9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9163A3-F79F-1646-BFA5-F6FC7DF9D2E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46184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CA66-4B15-BE41-A877-B3130D6B8E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0BF47E-AE39-514E-886A-1DE73AEC60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A9E45F-D76E-A04B-8D73-B9EE7FF28D05}"/>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CB0BB000-C87A-9B46-818D-DF6E220A21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84EE70C-926C-4347-9784-320902AB0E4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194420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65EB7-17C4-1142-A466-6763677783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20AFAF-08DE-5C41-8B9B-60909500B2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70A1AE-88C4-214F-8992-11F54CC729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2204B-2B8C-1E44-A3D9-7AB95B334BF0}"/>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BF076511-78EF-1041-B730-DEB50A57104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7F2EA61-2F63-6B4C-9812-EDAD60D1BE9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97361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DD582-DECA-864A-88AC-761B610607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3FF238-1CFA-414C-BF9E-8A1632D7B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43FBB5-D1D5-FF4E-8425-6745D95914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D4D93A-98BB-F243-8B3B-9DCD994865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414F7B-BDFC-FE46-8987-F3FC2E3F7F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670335-4790-9F4B-A08A-4C8526F09AB0}"/>
              </a:ext>
            </a:extLst>
          </p:cNvPr>
          <p:cNvSpPr>
            <a:spLocks noGrp="1"/>
          </p:cNvSpPr>
          <p:nvPr>
            <p:ph type="dt" sz="half" idx="10"/>
          </p:nvPr>
        </p:nvSpPr>
        <p:spPr/>
        <p:txBody>
          <a:bodyPr/>
          <a:lstStyle/>
          <a:p>
            <a:endParaRPr lang="en-CA"/>
          </a:p>
        </p:txBody>
      </p:sp>
      <p:sp>
        <p:nvSpPr>
          <p:cNvPr id="8" name="Footer Placeholder 7">
            <a:extLst>
              <a:ext uri="{FF2B5EF4-FFF2-40B4-BE49-F238E27FC236}">
                <a16:creationId xmlns:a16="http://schemas.microsoft.com/office/drawing/2014/main" id="{95BB04B7-C439-DC43-8AC2-5A829785CC0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495C3EA-514C-264E-BDD7-767D12E034B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964796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A55C-79C7-B74D-AAA5-2E1836D80E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42C92A-A706-8447-995C-72203B3ECFC8}"/>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6AA8AA6D-3D5C-C743-A31A-0294101FDBA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1FA1215-9F7F-8A4D-A7C8-45B8214B297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61709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F52ED-BD9A-0148-933F-21CFF4B69CA5}"/>
              </a:ext>
            </a:extLst>
          </p:cNvPr>
          <p:cNvSpPr>
            <a:spLocks noGrp="1"/>
          </p:cNvSpPr>
          <p:nvPr>
            <p:ph type="dt" sz="half" idx="10"/>
          </p:nvPr>
        </p:nvSpPr>
        <p:spPr/>
        <p:txBody>
          <a:bodyPr/>
          <a:lstStyle/>
          <a:p>
            <a:endParaRPr lang="en-CA"/>
          </a:p>
        </p:txBody>
      </p:sp>
      <p:sp>
        <p:nvSpPr>
          <p:cNvPr id="3" name="Footer Placeholder 2">
            <a:extLst>
              <a:ext uri="{FF2B5EF4-FFF2-40B4-BE49-F238E27FC236}">
                <a16:creationId xmlns:a16="http://schemas.microsoft.com/office/drawing/2014/main" id="{023379C0-6D7A-924F-A6BA-7DC42BDF722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2620A55-1E3C-464C-A19F-6ADE390DFDD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02792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6810-03B0-0840-9C8F-C193B24522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6EC1F8-A50C-8D44-8C4C-2C1F5E25D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FBB387-ED92-F24C-8DBE-573D4B246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836730-559C-9647-B325-24B81B9B22CA}"/>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79482693-8AA9-CF45-B3CB-AE371A53CC2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FE73AC9-CBEA-2F48-83DD-83B8521B49D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215948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44DE-09CB-5E4D-A77D-81288FDCB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33B794-4D3B-8A46-A700-4E114DA1C8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8137D1B-332D-E143-8D58-FCAC69938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1B6C7E-7954-AB45-B63C-AA66DA6DF35A}"/>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100B283F-B7A8-984F-9DC8-12037DE9420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1CF2C60-C5E1-0D44-9CFF-AD5B8794118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55140484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250244-FB6C-5F4A-95A3-B3FC84C570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D3AABE-1176-6842-B18C-728ADD1260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A0BE8-4453-3847-B6FB-A91F4C0D3B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a:extLst>
              <a:ext uri="{FF2B5EF4-FFF2-40B4-BE49-F238E27FC236}">
                <a16:creationId xmlns:a16="http://schemas.microsoft.com/office/drawing/2014/main" id="{D8B45527-6759-BB43-A61B-E13A10530A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1346D29-8741-E24B-8A3F-74DB03BC2B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CA" smtClean="0"/>
              <a:t>‹#›</a:t>
            </a:fld>
            <a:endParaRPr lang="en-CA"/>
          </a:p>
        </p:txBody>
      </p:sp>
      <p:pic>
        <p:nvPicPr>
          <p:cNvPr id="8" name="Picture 7" descr="A colorful lines in a circle&#10;&#10;Description automatically generated">
            <a:extLst>
              <a:ext uri="{FF2B5EF4-FFF2-40B4-BE49-F238E27FC236}">
                <a16:creationId xmlns:a16="http://schemas.microsoft.com/office/drawing/2014/main" id="{34AFF469-5F7A-1E12-DC2C-9C6929A9DA39}"/>
              </a:ext>
            </a:extLst>
          </p:cNvPr>
          <p:cNvPicPr>
            <a:picLocks noChangeAspect="1"/>
          </p:cNvPicPr>
          <p:nvPr userDrawn="1"/>
        </p:nvPicPr>
        <p:blipFill>
          <a:blip r:embed="rId13"/>
          <a:stretch>
            <a:fillRect/>
          </a:stretch>
        </p:blipFill>
        <p:spPr>
          <a:xfrm>
            <a:off x="48988" y="5394181"/>
            <a:ext cx="1578423" cy="1565564"/>
          </a:xfrm>
          <a:prstGeom prst="rect">
            <a:avLst/>
          </a:prstGeom>
        </p:spPr>
      </p:pic>
    </p:spTree>
    <p:extLst>
      <p:ext uri="{BB962C8B-B14F-4D97-AF65-F5344CB8AC3E}">
        <p14:creationId xmlns:p14="http://schemas.microsoft.com/office/powerpoint/2010/main" val="124470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784200" y="1220700"/>
            <a:ext cx="10623600" cy="4416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Verdana"/>
              <a:buNone/>
            </a:pPr>
            <a:r>
              <a:rPr lang="en-CA" sz="4800"/>
              <a:t>A Time of Prayer: </a:t>
            </a:r>
            <a:br>
              <a:rPr lang="en-CA" sz="4800"/>
            </a:br>
            <a:r>
              <a:rPr lang="en-CA" sz="4800"/>
              <a:t>Listening for Divine Sparks </a:t>
            </a:r>
            <a:endParaRPr sz="4800"/>
          </a:p>
          <a:p>
            <a:pPr marL="0" lvl="0" indent="0" algn="ctr" rtl="0">
              <a:lnSpc>
                <a:spcPct val="90000"/>
              </a:lnSpc>
              <a:spcBef>
                <a:spcPts val="0"/>
              </a:spcBef>
              <a:spcAft>
                <a:spcPts val="0"/>
              </a:spcAft>
              <a:buClr>
                <a:schemeClr val="dk1"/>
              </a:buClr>
              <a:buSzPct val="100000"/>
              <a:buFont typeface="Verdana"/>
              <a:buNone/>
            </a:pPr>
            <a:r>
              <a:rPr lang="en-CA" sz="4800"/>
              <a:t>in our Midst</a:t>
            </a:r>
            <a:br>
              <a:rPr lang="en-CA" sz="4800"/>
            </a:br>
            <a:br>
              <a:rPr lang="en-CA" sz="4800"/>
            </a:br>
            <a:r>
              <a:rPr lang="en-CA" sz="4800"/>
              <a:t>Second Diocesan-Wide Gathering</a:t>
            </a:r>
            <a:br>
              <a:rPr lang="en-CA" sz="4800"/>
            </a:br>
            <a:br>
              <a:rPr lang="en-CA" sz="4800"/>
            </a:br>
            <a:r>
              <a:rPr lang="en-CA" sz="3600"/>
              <a:t>June 19, 2024</a:t>
            </a:r>
            <a:endParaRPr sz="4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Opening Prayer</a:t>
            </a:r>
            <a:endParaRPr/>
          </a:p>
        </p:txBody>
      </p:sp>
      <p:sp>
        <p:nvSpPr>
          <p:cNvPr id="134" name="Google Shape;134;p2"/>
          <p:cNvSpPr txBox="1">
            <a:spLocks noGrp="1"/>
          </p:cNvSpPr>
          <p:nvPr>
            <p:ph idx="1"/>
          </p:nvPr>
        </p:nvSpPr>
        <p:spPr>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115000"/>
              </a:lnSpc>
              <a:spcBef>
                <a:spcPts val="0"/>
              </a:spcBef>
              <a:spcAft>
                <a:spcPts val="0"/>
              </a:spcAft>
              <a:buClr>
                <a:schemeClr val="dk1"/>
              </a:buClr>
              <a:buSzPct val="30555"/>
              <a:buNone/>
            </a:pPr>
            <a:r>
              <a:rPr lang="en-CA" sz="3600"/>
              <a:t>God of opportunity, you want to be in relationship with us, your creatures. You desire justice and peace. You never force yourself upon us, but invite us to join with you in co-creating a more just and peaceful world. Help us to hear your invitations, be they whispered or loud, and encourage us to respond to them with enthusiasm, joy and energy. We pray all this in the name of your Son, our Redeemer Jesus Christ. </a:t>
            </a:r>
            <a:r>
              <a:rPr lang="en-CA" sz="3600" b="1"/>
              <a:t>Amen.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0" name="Google Shape;140;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Verdana"/>
              <a:buNone/>
            </a:pPr>
            <a:r>
              <a:rPr lang="en-CA" sz="3600"/>
              <a:t>Rev 3:20-4:2 </a:t>
            </a:r>
            <a:endParaRPr sz="3600"/>
          </a:p>
          <a:p>
            <a:pPr marL="0" lvl="0" indent="0" algn="l" rtl="0">
              <a:lnSpc>
                <a:spcPct val="90000"/>
              </a:lnSpc>
              <a:spcBef>
                <a:spcPts val="0"/>
              </a:spcBef>
              <a:spcAft>
                <a:spcPts val="0"/>
              </a:spcAft>
              <a:buClr>
                <a:schemeClr val="dk1"/>
              </a:buClr>
              <a:buSzPts val="3600"/>
              <a:buFont typeface="Verdana"/>
              <a:buNone/>
            </a:pPr>
            <a:r>
              <a:rPr lang="en-CA" sz="3600"/>
              <a:t>Opportunity Knocks</a:t>
            </a:r>
            <a:endParaRPr/>
          </a:p>
        </p:txBody>
      </p:sp>
      <p:sp>
        <p:nvSpPr>
          <p:cNvPr id="139" name="Google Shape;139;p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As the passage is read a </a:t>
            </a:r>
            <a:r>
              <a:rPr lang="en-CA" sz="3600" b="1"/>
              <a:t>first</a:t>
            </a:r>
            <a:r>
              <a:rPr lang="en-CA" sz="3600"/>
              <a:t> time, notice which word(s), sentence(s), or image(s) catch your attention.</a:t>
            </a:r>
            <a:endParaRPr/>
          </a:p>
          <a:p>
            <a:pPr marL="0" lvl="0" indent="0" algn="l" rtl="0">
              <a:lnSpc>
                <a:spcPct val="90000"/>
              </a:lnSpc>
              <a:spcBef>
                <a:spcPts val="1000"/>
              </a:spcBef>
              <a:spcAft>
                <a:spcPts val="0"/>
              </a:spcAft>
              <a:buClr>
                <a:schemeClr val="dk1"/>
              </a:buClr>
              <a:buSzPts val="3600"/>
              <a:buNone/>
            </a:pPr>
            <a:endParaRPr sz="3600"/>
          </a:p>
          <a:p>
            <a:pPr marL="0" lvl="0" indent="0" algn="l" rtl="0">
              <a:lnSpc>
                <a:spcPct val="90000"/>
              </a:lnSpc>
              <a:spcBef>
                <a:spcPts val="1000"/>
              </a:spcBef>
              <a:spcAft>
                <a:spcPts val="0"/>
              </a:spcAft>
              <a:buClr>
                <a:schemeClr val="dk1"/>
              </a:buClr>
              <a:buSzPts val="3600"/>
              <a:buNone/>
            </a:pPr>
            <a:r>
              <a:rPr lang="en-CA" sz="3600"/>
              <a:t>It might stand out, or “shimmer” as the story is read.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6" name="Google Shape;146;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First Reading (NRSV)</a:t>
            </a:r>
            <a:endParaRPr/>
          </a:p>
        </p:txBody>
      </p:sp>
      <p:sp>
        <p:nvSpPr>
          <p:cNvPr id="145" name="Google Shape;145;p4"/>
          <p:cNvSpPr txBox="1">
            <a:spLocks noGrp="1"/>
          </p:cNvSpPr>
          <p:nvPr>
            <p:ph idx="1"/>
          </p:nvPr>
        </p:nvSpPr>
        <p:spPr>
          <a:xfrm>
            <a:off x="838200" y="1450870"/>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15000"/>
              </a:lnSpc>
              <a:spcBef>
                <a:spcPts val="0"/>
              </a:spcBef>
              <a:spcAft>
                <a:spcPts val="0"/>
              </a:spcAft>
              <a:buClr>
                <a:schemeClr val="dk1"/>
              </a:buClr>
              <a:buSzPct val="30555"/>
              <a:buNone/>
            </a:pPr>
            <a:r>
              <a:rPr lang="en-CA" sz="3600" dirty="0"/>
              <a:t>Listen! I am standing at the door, knocking; if you hear my voice and open the door, I will come in to you and eat with you, and you with me. To the one who conquers I will give a place with me on my throne, just as I myself conquered and sat down with my Father on his throne. Let anyone who has an ear listen to what the Spirit is saying to the churches.’ </a:t>
            </a:r>
            <a:endParaRPr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5"/>
          <p:cNvSpPr txBox="1">
            <a:spLocks noGrp="1"/>
          </p:cNvSpPr>
          <p:nvPr>
            <p:ph idx="1"/>
          </p:nvPr>
        </p:nvSpPr>
        <p:spPr>
          <a:prstGeom prst="rect">
            <a:avLst/>
          </a:prstGeom>
          <a:noFill/>
          <a:ln>
            <a:noFill/>
          </a:ln>
        </p:spPr>
        <p:txBody>
          <a:bodyPr spcFirstLastPara="1" wrap="square" lIns="91425" tIns="45700" rIns="91425" bIns="45700" anchor="t" anchorCtr="0">
            <a:normAutofit lnSpcReduction="10000"/>
          </a:bodyPr>
          <a:lstStyle/>
          <a:p>
            <a:pPr marL="0" lvl="0" indent="0" algn="l" rtl="0">
              <a:lnSpc>
                <a:spcPct val="115000"/>
              </a:lnSpc>
              <a:spcBef>
                <a:spcPts val="0"/>
              </a:spcBef>
              <a:spcAft>
                <a:spcPts val="0"/>
              </a:spcAft>
              <a:buClr>
                <a:schemeClr val="dk1"/>
              </a:buClr>
              <a:buSzPts val="1100"/>
              <a:buNone/>
            </a:pPr>
            <a:r>
              <a:rPr lang="en-CA" sz="3600"/>
              <a:t>After this I looked, and there in heaven a door stood open! And the first voice, which I had heard speaking to me like a trumpet, said, ‘Come up here, and I will show you what must take place after this.’ At once I was in the spirit, and there in heaven stood a throne, with one seated on the throne!</a:t>
            </a:r>
            <a:endParaRPr sz="3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2c48ba9dd39_0_1"/>
          <p:cNvSpPr txBox="1">
            <a:spLocks noGrp="1"/>
          </p:cNvSpPr>
          <p:nvPr>
            <p:ph type="title"/>
          </p:nvPr>
        </p:nvSpPr>
        <p:spPr>
          <a:xfrm>
            <a:off x="838200" y="1709998"/>
            <a:ext cx="10515600" cy="3438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Verdana"/>
              <a:buNone/>
            </a:pPr>
            <a:r>
              <a:rPr lang="en-CA"/>
              <a:t>Reflection</a:t>
            </a:r>
            <a:endParaRPr/>
          </a:p>
          <a:p>
            <a:pPr marL="0" lvl="0" indent="0" algn="ctr" rtl="0">
              <a:lnSpc>
                <a:spcPct val="90000"/>
              </a:lnSpc>
              <a:spcBef>
                <a:spcPts val="0"/>
              </a:spcBef>
              <a:spcAft>
                <a:spcPts val="0"/>
              </a:spcAft>
              <a:buClr>
                <a:schemeClr val="dk1"/>
              </a:buClr>
              <a:buSzPct val="100000"/>
              <a:buFont typeface="Verdana"/>
              <a:buNone/>
            </a:pPr>
            <a:endParaRPr b="0"/>
          </a:p>
          <a:p>
            <a:pPr marL="457200" lvl="0" indent="-457200" algn="l" rtl="0">
              <a:lnSpc>
                <a:spcPct val="90000"/>
              </a:lnSpc>
              <a:spcBef>
                <a:spcPts val="0"/>
              </a:spcBef>
              <a:spcAft>
                <a:spcPts val="0"/>
              </a:spcAft>
              <a:buSzPct val="100000"/>
              <a:buAutoNum type="arabicPeriod"/>
            </a:pPr>
            <a:r>
              <a:rPr lang="en-CA" sz="4000" b="0"/>
              <a:t>Keep 1 minute of silence</a:t>
            </a:r>
            <a:endParaRPr sz="4000" b="0"/>
          </a:p>
          <a:p>
            <a:pPr marL="457200" lvl="0" indent="-457200" algn="l" rtl="0">
              <a:lnSpc>
                <a:spcPct val="90000"/>
              </a:lnSpc>
              <a:spcBef>
                <a:spcPts val="0"/>
              </a:spcBef>
              <a:spcAft>
                <a:spcPts val="0"/>
              </a:spcAft>
              <a:buSzPct val="100000"/>
              <a:buAutoNum type="arabicPeriod"/>
            </a:pPr>
            <a:r>
              <a:rPr lang="en-CA" sz="4000" b="0"/>
              <a:t>Share your word, sentence or image with each other</a:t>
            </a:r>
            <a:endParaRPr sz="4000" b="0"/>
          </a:p>
          <a:p>
            <a:pPr marL="457200" lvl="0" indent="-457200" algn="l" rtl="0">
              <a:lnSpc>
                <a:spcPct val="90000"/>
              </a:lnSpc>
              <a:spcBef>
                <a:spcPts val="0"/>
              </a:spcBef>
              <a:spcAft>
                <a:spcPts val="0"/>
              </a:spcAft>
              <a:buSzPct val="100000"/>
              <a:buAutoNum type="arabicPeriod"/>
            </a:pPr>
            <a:r>
              <a:rPr lang="en-CA" sz="4000" b="0"/>
              <a:t>Try to limit expanding on or explaining at this time</a:t>
            </a:r>
            <a:endParaRPr sz="4000" b="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3"/>
          <p:cNvSpPr txBox="1">
            <a:spLocks noGrp="1"/>
          </p:cNvSpPr>
          <p:nvPr>
            <p:ph idx="1"/>
          </p:nvPr>
        </p:nvSpPr>
        <p:spPr>
          <a:xfrm>
            <a:off x="838200" y="704703"/>
            <a:ext cx="10515600" cy="54723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5000"/>
              </a:lnSpc>
              <a:spcBef>
                <a:spcPts val="0"/>
              </a:spcBef>
              <a:spcAft>
                <a:spcPts val="0"/>
              </a:spcAft>
              <a:buClr>
                <a:schemeClr val="dk1"/>
              </a:buClr>
              <a:buSzPct val="100000"/>
              <a:buNone/>
            </a:pPr>
            <a:r>
              <a:rPr lang="en-CA" sz="3600" dirty="0"/>
              <a:t>As the passage is read a </a:t>
            </a:r>
            <a:r>
              <a:rPr lang="en-CA" sz="3600" b="1" dirty="0"/>
              <a:t>second</a:t>
            </a:r>
            <a:r>
              <a:rPr lang="en-CA" sz="3600" dirty="0"/>
              <a:t> time, ponder these questions:</a:t>
            </a:r>
            <a:endParaRPr dirty="0"/>
          </a:p>
          <a:p>
            <a:pPr marL="457200" lvl="0" indent="-422910" algn="l" rtl="0">
              <a:lnSpc>
                <a:spcPct val="115000"/>
              </a:lnSpc>
              <a:spcBef>
                <a:spcPts val="1000"/>
              </a:spcBef>
              <a:spcAft>
                <a:spcPts val="0"/>
              </a:spcAft>
              <a:buSzPct val="100000"/>
              <a:buFont typeface="Calibri"/>
              <a:buChar char="•"/>
            </a:pPr>
            <a:r>
              <a:rPr lang="en-CA" sz="3600" dirty="0"/>
              <a:t>How can I open the door of my heart, mind, and life so that I can sit and commune with Christ?</a:t>
            </a:r>
            <a:endParaRPr sz="3600" dirty="0"/>
          </a:p>
          <a:p>
            <a:pPr marL="457200" lvl="0" indent="-422910" algn="l" rtl="0">
              <a:lnSpc>
                <a:spcPct val="115000"/>
              </a:lnSpc>
              <a:spcBef>
                <a:spcPts val="1000"/>
              </a:spcBef>
              <a:spcAft>
                <a:spcPts val="0"/>
              </a:spcAft>
              <a:buSzPct val="100000"/>
              <a:buFont typeface="Calibri"/>
              <a:buChar char="•"/>
            </a:pPr>
            <a:r>
              <a:rPr lang="en-CA" sz="3600" dirty="0"/>
              <a:t>When have I recognised Christ coming to me and giving me the opportunity to invite him into my heart and life more deeply?</a:t>
            </a:r>
            <a:endParaRPr sz="3600" dirty="0"/>
          </a:p>
          <a:p>
            <a:pPr marL="457200" lvl="0" indent="-422910" algn="l" rtl="0">
              <a:lnSpc>
                <a:spcPct val="115000"/>
              </a:lnSpc>
              <a:spcBef>
                <a:spcPts val="1000"/>
              </a:spcBef>
              <a:spcAft>
                <a:spcPts val="0"/>
              </a:spcAft>
              <a:buSzPct val="100000"/>
              <a:buFont typeface="Calibri"/>
              <a:buChar char="•"/>
            </a:pPr>
            <a:r>
              <a:rPr lang="en-CA" sz="3600" dirty="0"/>
              <a:t>What are some of the doors God is calling our congregation and our diocesan church to open as we hear this passage today?</a:t>
            </a:r>
            <a:endParaRPr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7" name="Google Shape;167;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Second Reading </a:t>
            </a:r>
            <a:r>
              <a:rPr lang="en-CA" sz="3200"/>
              <a:t>(The Message)</a:t>
            </a:r>
            <a:endParaRPr/>
          </a:p>
        </p:txBody>
      </p:sp>
      <p:sp>
        <p:nvSpPr>
          <p:cNvPr id="166" name="Google Shape;166;p9"/>
          <p:cNvSpPr txBox="1">
            <a:spLocks noGrp="1"/>
          </p:cNvSpPr>
          <p:nvPr>
            <p:ph idx="1"/>
          </p:nvPr>
        </p:nvSpPr>
        <p:spPr>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15000"/>
              </a:lnSpc>
              <a:spcBef>
                <a:spcPts val="0"/>
              </a:spcBef>
              <a:spcAft>
                <a:spcPts val="0"/>
              </a:spcAft>
              <a:buClr>
                <a:schemeClr val="dk1"/>
              </a:buClr>
              <a:buSzPct val="30555"/>
              <a:buFont typeface="Arial"/>
              <a:buNone/>
            </a:pPr>
            <a:r>
              <a:rPr lang="en-CA" sz="3600"/>
              <a:t>“Look at me. I stand at the door. I knock. If you hear me call and open the door, I’ll come right in and sit down to supper with you. Conquerors will sit alongside me at the head table, just as I, having conquered, took the place of honor at the side of my Father. That’s my gift to the conquerors!</a:t>
            </a:r>
            <a:endParaRPr sz="3600"/>
          </a:p>
          <a:p>
            <a:pPr marL="0" lvl="0" indent="0" algn="l" rtl="0">
              <a:lnSpc>
                <a:spcPct val="115000"/>
              </a:lnSpc>
              <a:spcBef>
                <a:spcPts val="0"/>
              </a:spcBef>
              <a:spcAft>
                <a:spcPts val="0"/>
              </a:spcAft>
              <a:buClr>
                <a:schemeClr val="dk1"/>
              </a:buClr>
              <a:buSzPct val="30555"/>
              <a:buFont typeface="Arial"/>
              <a:buNone/>
            </a:pPr>
            <a:endParaRPr sz="3600"/>
          </a:p>
          <a:p>
            <a:pPr marL="0" lvl="0" indent="0" algn="l" rtl="0">
              <a:lnSpc>
                <a:spcPct val="115000"/>
              </a:lnSpc>
              <a:spcBef>
                <a:spcPts val="0"/>
              </a:spcBef>
              <a:spcAft>
                <a:spcPts val="0"/>
              </a:spcAft>
              <a:buClr>
                <a:schemeClr val="dk1"/>
              </a:buClr>
              <a:buSzPct val="30555"/>
              <a:buNone/>
            </a:pPr>
            <a:r>
              <a:rPr lang="en-CA" sz="3600"/>
              <a:t>“Are your ears awake? Listen. Listen to the Wind Words, the Spirit blowing through the churches.”</a:t>
            </a:r>
            <a:endParaRPr sz="3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0"/>
          <p:cNvSpPr txBox="1">
            <a:spLocks noGrp="1"/>
          </p:cNvSpPr>
          <p:nvPr>
            <p:ph idx="1"/>
          </p:nvPr>
        </p:nvSpPr>
        <p:spPr>
          <a:xfrm>
            <a:off x="838200" y="1253331"/>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100"/>
              <a:buFont typeface="Arial"/>
              <a:buNone/>
            </a:pPr>
            <a:endParaRPr sz="3600" dirty="0"/>
          </a:p>
          <a:p>
            <a:pPr marL="0" lvl="0" indent="0" algn="l" rtl="0">
              <a:spcBef>
                <a:spcPts val="0"/>
              </a:spcBef>
              <a:spcAft>
                <a:spcPts val="0"/>
              </a:spcAft>
              <a:buClr>
                <a:schemeClr val="dk1"/>
              </a:buClr>
              <a:buSzPts val="1100"/>
              <a:buFont typeface="Arial"/>
              <a:buNone/>
            </a:pPr>
            <a:r>
              <a:rPr lang="en-CA" sz="3600" dirty="0"/>
              <a:t>Then I looked, and, oh!—a door open into Heaven. The trumpet-voice, the first voice in my vision, called out, “Ascend and enter. I’ll show you what happens next.”</a:t>
            </a:r>
            <a:endParaRPr sz="3600" dirty="0"/>
          </a:p>
          <a:p>
            <a:pPr marL="0" lvl="0" indent="0" algn="l" rtl="0">
              <a:spcBef>
                <a:spcPts val="0"/>
              </a:spcBef>
              <a:spcAft>
                <a:spcPts val="0"/>
              </a:spcAft>
              <a:buClr>
                <a:schemeClr val="dk1"/>
              </a:buClr>
              <a:buSzPts val="1100"/>
              <a:buFont typeface="Arial"/>
              <a:buNone/>
            </a:pPr>
            <a:endParaRPr sz="3600" dirty="0"/>
          </a:p>
          <a:p>
            <a:pPr marL="0" lvl="0" indent="0" algn="l" rtl="0">
              <a:spcBef>
                <a:spcPts val="0"/>
              </a:spcBef>
              <a:spcAft>
                <a:spcPts val="0"/>
              </a:spcAft>
              <a:buClr>
                <a:schemeClr val="dk1"/>
              </a:buClr>
              <a:buSzPts val="1100"/>
              <a:buFont typeface="Arial"/>
              <a:buNone/>
            </a:pPr>
            <a:r>
              <a:rPr lang="en-CA" sz="3600" dirty="0"/>
              <a:t>I was caught up at once in deep worship and, oh!—a Throne set in Heaven with One Seated on the Throne.</a:t>
            </a:r>
            <a:endParaRPr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2c45d5fe462_0_83"/>
          <p:cNvSpPr txBox="1">
            <a:spLocks noGrp="1"/>
          </p:cNvSpPr>
          <p:nvPr>
            <p:ph type="title"/>
          </p:nvPr>
        </p:nvSpPr>
        <p:spPr>
          <a:xfrm>
            <a:off x="164892" y="892374"/>
            <a:ext cx="12027108" cy="44778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ct val="100000"/>
              <a:buFont typeface="Verdana"/>
              <a:buNone/>
            </a:pPr>
            <a:r>
              <a:rPr lang="en-CA" sz="3600" dirty="0"/>
              <a:t>Reflection</a:t>
            </a:r>
            <a:endParaRPr sz="3600" dirty="0"/>
          </a:p>
          <a:p>
            <a:pPr marL="0" lvl="0" indent="0" algn="ctr" rtl="0">
              <a:lnSpc>
                <a:spcPct val="90000"/>
              </a:lnSpc>
              <a:spcBef>
                <a:spcPts val="0"/>
              </a:spcBef>
              <a:spcAft>
                <a:spcPts val="0"/>
              </a:spcAft>
              <a:buClr>
                <a:schemeClr val="dk1"/>
              </a:buClr>
              <a:buSzPct val="100000"/>
              <a:buFont typeface="Verdana"/>
              <a:buNone/>
            </a:pPr>
            <a:endParaRPr sz="3600" b="0" dirty="0"/>
          </a:p>
          <a:p>
            <a:pPr marL="457200" lvl="0" indent="-457200" algn="l" rtl="0">
              <a:lnSpc>
                <a:spcPct val="90000"/>
              </a:lnSpc>
              <a:spcBef>
                <a:spcPts val="0"/>
              </a:spcBef>
              <a:spcAft>
                <a:spcPts val="0"/>
              </a:spcAft>
              <a:buSzPct val="100000"/>
              <a:buAutoNum type="arabicPeriod"/>
            </a:pPr>
            <a:r>
              <a:rPr lang="en-CA" sz="3200" b="0" dirty="0"/>
              <a:t>Keep 2 minutes of silence</a:t>
            </a:r>
            <a:endParaRPr sz="3200" b="0" dirty="0"/>
          </a:p>
          <a:p>
            <a:pPr marL="457200" lvl="0" indent="-457200" algn="l" rtl="0">
              <a:lnSpc>
                <a:spcPct val="90000"/>
              </a:lnSpc>
              <a:spcBef>
                <a:spcPts val="0"/>
              </a:spcBef>
              <a:spcAft>
                <a:spcPts val="0"/>
              </a:spcAft>
              <a:buSzPct val="100000"/>
              <a:buAutoNum type="arabicPeriod"/>
            </a:pPr>
            <a:r>
              <a:rPr lang="en-CA" sz="3200" b="0" dirty="0"/>
              <a:t>Share your reflections on the following:</a:t>
            </a:r>
            <a:endParaRPr sz="3200" b="0" dirty="0"/>
          </a:p>
          <a:p>
            <a:pPr marL="0" lvl="1" indent="-193040" algn="l" rtl="0">
              <a:lnSpc>
                <a:spcPct val="100000"/>
              </a:lnSpc>
              <a:spcBef>
                <a:spcPts val="1000"/>
              </a:spcBef>
              <a:spcAft>
                <a:spcPts val="0"/>
              </a:spcAft>
              <a:buClr>
                <a:schemeClr val="dk1"/>
              </a:buClr>
              <a:buSzPct val="100000"/>
              <a:buFont typeface="Calibri"/>
              <a:buChar char="○"/>
            </a:pPr>
            <a:r>
              <a:rPr lang="en-CA" sz="2800" dirty="0">
                <a:solidFill>
                  <a:schemeClr val="dk1"/>
                </a:solidFill>
                <a:latin typeface="Verdana"/>
                <a:ea typeface="Verdana"/>
                <a:cs typeface="Verdana"/>
                <a:sym typeface="Verdana"/>
              </a:rPr>
              <a:t>How can I open the door of my heart, mind, and life so that I can sit and commune with Christ?</a:t>
            </a:r>
            <a:endParaRPr sz="2800" dirty="0">
              <a:solidFill>
                <a:schemeClr val="dk1"/>
              </a:solidFill>
              <a:latin typeface="Verdana"/>
              <a:ea typeface="Verdana"/>
              <a:cs typeface="Verdana"/>
              <a:sym typeface="Verdana"/>
            </a:endParaRPr>
          </a:p>
          <a:p>
            <a:pPr marL="0" lvl="1" indent="-193040" algn="l" rtl="0">
              <a:lnSpc>
                <a:spcPct val="100000"/>
              </a:lnSpc>
              <a:spcBef>
                <a:spcPts val="1000"/>
              </a:spcBef>
              <a:spcAft>
                <a:spcPts val="0"/>
              </a:spcAft>
              <a:buClr>
                <a:schemeClr val="dk1"/>
              </a:buClr>
              <a:buSzPct val="100000"/>
              <a:buFont typeface="Calibri"/>
              <a:buChar char="○"/>
            </a:pPr>
            <a:r>
              <a:rPr lang="en-CA" sz="2800" dirty="0">
                <a:solidFill>
                  <a:schemeClr val="dk1"/>
                </a:solidFill>
                <a:latin typeface="Verdana"/>
                <a:ea typeface="Verdana"/>
                <a:cs typeface="Verdana"/>
                <a:sym typeface="Verdana"/>
              </a:rPr>
              <a:t>When have I recognised Christ coming to me and giving me the opportunity to invite Him into my heart and life more deeply?</a:t>
            </a:r>
            <a:endParaRPr sz="2800" dirty="0">
              <a:solidFill>
                <a:schemeClr val="dk1"/>
              </a:solidFill>
              <a:latin typeface="Verdana"/>
              <a:ea typeface="Verdana"/>
              <a:cs typeface="Verdana"/>
              <a:sym typeface="Verdana"/>
            </a:endParaRPr>
          </a:p>
          <a:p>
            <a:pPr marL="0" lvl="1" indent="-193040" algn="l" rtl="0">
              <a:lnSpc>
                <a:spcPct val="100000"/>
              </a:lnSpc>
              <a:spcBef>
                <a:spcPts val="1000"/>
              </a:spcBef>
              <a:spcAft>
                <a:spcPts val="0"/>
              </a:spcAft>
              <a:buClr>
                <a:schemeClr val="dk1"/>
              </a:buClr>
              <a:buSzPct val="100000"/>
              <a:buFont typeface="Calibri"/>
              <a:buChar char="○"/>
            </a:pPr>
            <a:r>
              <a:rPr lang="en-CA" sz="2800" dirty="0">
                <a:solidFill>
                  <a:schemeClr val="dk1"/>
                </a:solidFill>
                <a:latin typeface="Verdana"/>
                <a:ea typeface="Verdana"/>
                <a:cs typeface="Verdana"/>
                <a:sym typeface="Verdana"/>
              </a:rPr>
              <a:t>What are some of the doors God is calling our congregation and our diocesan church to open as we hear this passage today?</a:t>
            </a:r>
            <a:endParaRPr sz="3200" dirty="0">
              <a:latin typeface="Verdana"/>
              <a:ea typeface="Verdana"/>
              <a:cs typeface="Verdana"/>
              <a:sym typeface="Verdan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g2c45d5fe462_0_88"/>
          <p:cNvSpPr txBox="1">
            <a:spLocks noGrp="1"/>
          </p:cNvSpPr>
          <p:nvPr>
            <p:ph type="title"/>
          </p:nvPr>
        </p:nvSpPr>
        <p:spPr>
          <a:xfrm>
            <a:off x="729050" y="1073251"/>
            <a:ext cx="10515600" cy="47115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Applying the 4 Steps</a:t>
            </a:r>
            <a:endParaRPr/>
          </a:p>
          <a:p>
            <a:pPr marL="0" lvl="0" indent="0" algn="l" rtl="0">
              <a:lnSpc>
                <a:spcPct val="100000"/>
              </a:lnSpc>
              <a:spcBef>
                <a:spcPts val="0"/>
              </a:spcBef>
              <a:spcAft>
                <a:spcPts val="0"/>
              </a:spcAft>
              <a:buNone/>
            </a:pPr>
            <a:endParaRPr sz="4000" b="0"/>
          </a:p>
          <a:p>
            <a:pPr marL="1371600" lvl="0" indent="-482600" algn="l" rtl="0">
              <a:lnSpc>
                <a:spcPct val="100000"/>
              </a:lnSpc>
              <a:spcBef>
                <a:spcPts val="0"/>
              </a:spcBef>
              <a:spcAft>
                <a:spcPts val="0"/>
              </a:spcAft>
              <a:buSzPts val="4000"/>
              <a:buAutoNum type="arabicPeriod"/>
            </a:pPr>
            <a:r>
              <a:rPr lang="en-CA" sz="4000" b="0"/>
              <a:t>Listening</a:t>
            </a:r>
            <a:endParaRPr sz="4000" b="0"/>
          </a:p>
          <a:p>
            <a:pPr marL="1371600" lvl="0" indent="-482600" algn="l" rtl="0">
              <a:lnSpc>
                <a:spcPct val="100000"/>
              </a:lnSpc>
              <a:spcBef>
                <a:spcPts val="0"/>
              </a:spcBef>
              <a:spcAft>
                <a:spcPts val="0"/>
              </a:spcAft>
              <a:buSzPts val="4000"/>
              <a:buAutoNum type="arabicPeriod"/>
            </a:pPr>
            <a:r>
              <a:rPr lang="en-CA" sz="4000" b="0">
                <a:solidFill>
                  <a:srgbClr val="000000"/>
                </a:solidFill>
                <a:latin typeface="Arial"/>
                <a:ea typeface="Arial"/>
                <a:cs typeface="Arial"/>
                <a:sym typeface="Arial"/>
              </a:rPr>
              <a:t>Capturing</a:t>
            </a:r>
            <a:endParaRPr sz="4000" b="0">
              <a:solidFill>
                <a:srgbClr val="000000"/>
              </a:solidFill>
              <a:latin typeface="Arial"/>
              <a:ea typeface="Arial"/>
              <a:cs typeface="Arial"/>
              <a:sym typeface="Arial"/>
            </a:endParaRPr>
          </a:p>
          <a:p>
            <a:pPr marL="1371600" lvl="0" indent="-482600" algn="l" rtl="0">
              <a:lnSpc>
                <a:spcPct val="100000"/>
              </a:lnSpc>
              <a:spcBef>
                <a:spcPts val="0"/>
              </a:spcBef>
              <a:spcAft>
                <a:spcPts val="0"/>
              </a:spcAft>
              <a:buSzPts val="4000"/>
              <a:buAutoNum type="arabicPeriod"/>
            </a:pPr>
            <a:r>
              <a:rPr lang="en-CA" sz="4000" b="0">
                <a:solidFill>
                  <a:srgbClr val="000000"/>
                </a:solidFill>
                <a:latin typeface="Arial"/>
                <a:ea typeface="Arial"/>
                <a:cs typeface="Arial"/>
                <a:sym typeface="Arial"/>
              </a:rPr>
              <a:t>Sharing</a:t>
            </a:r>
            <a:endParaRPr sz="4000" b="0">
              <a:solidFill>
                <a:srgbClr val="000000"/>
              </a:solidFill>
              <a:latin typeface="Arial"/>
              <a:ea typeface="Arial"/>
              <a:cs typeface="Arial"/>
              <a:sym typeface="Arial"/>
            </a:endParaRPr>
          </a:p>
          <a:p>
            <a:pPr marL="1371600" lvl="0" indent="-482600" algn="l" rtl="0">
              <a:lnSpc>
                <a:spcPct val="100000"/>
              </a:lnSpc>
              <a:spcBef>
                <a:spcPts val="0"/>
              </a:spcBef>
              <a:spcAft>
                <a:spcPts val="0"/>
              </a:spcAft>
              <a:buSzPts val="4000"/>
              <a:buAutoNum type="arabicPeriod"/>
            </a:pPr>
            <a:r>
              <a:rPr lang="en-CA" sz="4000" b="0">
                <a:solidFill>
                  <a:srgbClr val="000000"/>
                </a:solidFill>
                <a:latin typeface="Arial"/>
                <a:ea typeface="Arial"/>
                <a:cs typeface="Arial"/>
                <a:sym typeface="Arial"/>
              </a:rPr>
              <a:t>Acting</a:t>
            </a:r>
            <a:endParaRPr sz="4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90" name="Google Shape;90;g2c45d5fe462_0_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dirty="0"/>
              <a:t>This Evening</a:t>
            </a:r>
            <a:endParaRPr dirty="0"/>
          </a:p>
        </p:txBody>
      </p:sp>
      <p:sp>
        <p:nvSpPr>
          <p:cNvPr id="89" name="Google Shape;89;g2c45d5fe462_0_7"/>
          <p:cNvSpPr txBox="1">
            <a:spLocks noGrp="1"/>
          </p:cNvSpPr>
          <p:nvPr>
            <p:ph idx="1"/>
          </p:nvPr>
        </p:nvSpPr>
        <p:spPr>
          <a:xfrm>
            <a:off x="1257928" y="1300970"/>
            <a:ext cx="10515600" cy="5032500"/>
          </a:xfrm>
          <a:prstGeom prst="rect">
            <a:avLst/>
          </a:prstGeom>
          <a:noFill/>
          <a:ln>
            <a:noFill/>
          </a:ln>
        </p:spPr>
        <p:txBody>
          <a:bodyPr spcFirstLastPara="1" wrap="square" lIns="91425" tIns="45700" rIns="91425" bIns="45700" anchor="t" anchorCtr="0">
            <a:normAutofit fontScale="92500" lnSpcReduction="10000"/>
          </a:bodyPr>
          <a:lstStyle/>
          <a:p>
            <a:pPr marL="457200" lvl="0" indent="-457200" algn="l" rtl="0">
              <a:lnSpc>
                <a:spcPct val="125000"/>
              </a:lnSpc>
              <a:spcBef>
                <a:spcPts val="0"/>
              </a:spcBef>
              <a:spcAft>
                <a:spcPts val="0"/>
              </a:spcAft>
              <a:buSzPts val="3600"/>
              <a:buAutoNum type="arabicPeriod"/>
            </a:pPr>
            <a:r>
              <a:rPr lang="en-CA" sz="3600" dirty="0"/>
              <a:t>Welcome &amp; Opening Prayer</a:t>
            </a:r>
            <a:endParaRPr sz="3600" dirty="0"/>
          </a:p>
          <a:p>
            <a:pPr marL="457200" lvl="0" indent="-457200" algn="l" rtl="0">
              <a:lnSpc>
                <a:spcPct val="125000"/>
              </a:lnSpc>
              <a:spcBef>
                <a:spcPts val="0"/>
              </a:spcBef>
              <a:spcAft>
                <a:spcPts val="0"/>
              </a:spcAft>
              <a:buSzPts val="3600"/>
              <a:buAutoNum type="arabicPeriod"/>
            </a:pPr>
            <a:r>
              <a:rPr lang="en-CA" sz="3600" dirty="0"/>
              <a:t>How has your parish engaged with </a:t>
            </a:r>
            <a:r>
              <a:rPr lang="en-CA" sz="3600" dirty="0" err="1"/>
              <a:t>ToP</a:t>
            </a:r>
            <a:r>
              <a:rPr lang="en-CA" sz="3600" dirty="0"/>
              <a:t>?</a:t>
            </a:r>
            <a:endParaRPr sz="3600" dirty="0"/>
          </a:p>
          <a:p>
            <a:pPr marL="457200" lvl="0" indent="-457200" algn="l" rtl="0">
              <a:lnSpc>
                <a:spcPct val="125000"/>
              </a:lnSpc>
              <a:spcBef>
                <a:spcPts val="0"/>
              </a:spcBef>
              <a:spcAft>
                <a:spcPts val="0"/>
              </a:spcAft>
              <a:buSzPts val="3600"/>
              <a:buAutoNum type="arabicPeriod"/>
            </a:pPr>
            <a:r>
              <a:rPr lang="en-CA" sz="3600" dirty="0"/>
              <a:t>Examples of divine sparks kindled</a:t>
            </a:r>
            <a:endParaRPr sz="3600" dirty="0"/>
          </a:p>
          <a:p>
            <a:pPr marL="457200" lvl="0" indent="-457200" algn="l" rtl="0">
              <a:lnSpc>
                <a:spcPct val="125000"/>
              </a:lnSpc>
              <a:spcBef>
                <a:spcPts val="0"/>
              </a:spcBef>
              <a:spcAft>
                <a:spcPts val="0"/>
              </a:spcAft>
              <a:buSzPts val="3600"/>
              <a:buAutoNum type="arabicPeriod"/>
            </a:pPr>
            <a:r>
              <a:rPr lang="en-CA" sz="3600" dirty="0"/>
              <a:t>4 Steps for capturing and acting on sparks</a:t>
            </a:r>
            <a:endParaRPr sz="3600" dirty="0"/>
          </a:p>
          <a:p>
            <a:pPr marL="457200" lvl="0" indent="-457200" algn="l" rtl="0">
              <a:lnSpc>
                <a:spcPct val="125000"/>
              </a:lnSpc>
              <a:spcBef>
                <a:spcPts val="0"/>
              </a:spcBef>
              <a:spcAft>
                <a:spcPts val="0"/>
              </a:spcAft>
              <a:buSzPts val="3600"/>
              <a:buAutoNum type="arabicPeriod"/>
            </a:pPr>
            <a:r>
              <a:rPr lang="en-CA" sz="3600" dirty="0"/>
              <a:t>Praying with the June </a:t>
            </a:r>
            <a:r>
              <a:rPr lang="en-CA" sz="3600" i="1" dirty="0"/>
              <a:t>Listen</a:t>
            </a:r>
            <a:r>
              <a:rPr lang="en-CA" sz="3600" dirty="0"/>
              <a:t> Materials</a:t>
            </a:r>
            <a:endParaRPr sz="3600" dirty="0"/>
          </a:p>
          <a:p>
            <a:pPr marL="457200" lvl="0" indent="-457200" algn="l" rtl="0">
              <a:lnSpc>
                <a:spcPct val="125000"/>
              </a:lnSpc>
              <a:spcBef>
                <a:spcPts val="0"/>
              </a:spcBef>
              <a:spcAft>
                <a:spcPts val="0"/>
              </a:spcAft>
              <a:buSzPts val="3600"/>
              <a:buAutoNum type="arabicPeriod"/>
            </a:pPr>
            <a:r>
              <a:rPr lang="en-CA" sz="3600" dirty="0"/>
              <a:t>Questions, Observations</a:t>
            </a:r>
            <a:endParaRPr sz="3600" dirty="0"/>
          </a:p>
          <a:p>
            <a:pPr marL="457200" lvl="0" indent="-457200" algn="l" rtl="0">
              <a:lnSpc>
                <a:spcPct val="125000"/>
              </a:lnSpc>
              <a:spcBef>
                <a:spcPts val="0"/>
              </a:spcBef>
              <a:spcAft>
                <a:spcPts val="0"/>
              </a:spcAft>
              <a:buSzPts val="3600"/>
              <a:buAutoNum type="arabicPeriod"/>
            </a:pPr>
            <a:r>
              <a:rPr lang="en-CA" sz="3600" dirty="0"/>
              <a:t>Homework</a:t>
            </a:r>
            <a:endParaRPr sz="3600" dirty="0"/>
          </a:p>
          <a:p>
            <a:pPr marL="457200" lvl="0" indent="-457200" algn="l" rtl="0">
              <a:lnSpc>
                <a:spcPct val="125000"/>
              </a:lnSpc>
              <a:spcBef>
                <a:spcPts val="0"/>
              </a:spcBef>
              <a:spcAft>
                <a:spcPts val="0"/>
              </a:spcAft>
              <a:buSzPts val="3600"/>
              <a:buAutoNum type="arabicPeriod"/>
            </a:pPr>
            <a:r>
              <a:rPr lang="en-CA" sz="3600" dirty="0"/>
              <a:t>Closing Prayer</a:t>
            </a:r>
            <a:endParaRPr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2c45d5fe462_0_39"/>
          <p:cNvSpPr txBox="1">
            <a:spLocks noGrp="1"/>
          </p:cNvSpPr>
          <p:nvPr>
            <p:ph type="ctrTitle"/>
          </p:nvPr>
        </p:nvSpPr>
        <p:spPr>
          <a:xfrm>
            <a:off x="784200" y="2980800"/>
            <a:ext cx="10623600" cy="8964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800"/>
              <a:buFont typeface="Verdana"/>
              <a:buNone/>
            </a:pPr>
            <a:r>
              <a:rPr lang="en-CA" sz="4800"/>
              <a:t>Questions, Observations</a:t>
            </a:r>
            <a:endParaRPr sz="4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2e54e9c8d4b_0_15"/>
          <p:cNvSpPr txBox="1">
            <a:spLocks noGrp="1"/>
          </p:cNvSpPr>
          <p:nvPr>
            <p:ph type="ctrTitle"/>
          </p:nvPr>
        </p:nvSpPr>
        <p:spPr>
          <a:xfrm>
            <a:off x="784200" y="2986350"/>
            <a:ext cx="10623600" cy="8853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800"/>
              <a:buFont typeface="Verdana"/>
              <a:buNone/>
            </a:pPr>
            <a:r>
              <a:rPr lang="en-CA" sz="4800"/>
              <a:t>Homework!</a:t>
            </a:r>
            <a:endParaRPr sz="4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8" name="Google Shape;198;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Closing Prayer</a:t>
            </a:r>
            <a:endParaRPr/>
          </a:p>
        </p:txBody>
      </p:sp>
      <p:sp>
        <p:nvSpPr>
          <p:cNvPr id="197" name="Google Shape;197;p19"/>
          <p:cNvSpPr txBox="1">
            <a:spLocks noGrp="1"/>
          </p:cNvSpPr>
          <p:nvPr>
            <p:ph idx="1"/>
          </p:nvPr>
        </p:nvSpPr>
        <p:spPr>
          <a:xfrm>
            <a:off x="838200" y="1375920"/>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ct val="100000"/>
              <a:buNone/>
            </a:pPr>
            <a:r>
              <a:rPr lang="en-CA" sz="3600" dirty="0"/>
              <a:t>O Holy God, you breathe your life-giving Spirit into this parish and diocese and call us to join together in mission for the spreading of the Gospel: show us the people to whom we should go and the path we should travel; help us to understand the deep longings of their hearts, and enable us to feed them through the living presence of Jesus Christ our Saviour, in whose power we set forth and in whose Name we pray. </a:t>
            </a:r>
            <a:r>
              <a:rPr lang="en-CA" sz="3600" b="1" dirty="0"/>
              <a:t>Amen.</a:t>
            </a:r>
            <a:r>
              <a:rPr lang="en-CA" sz="3600" dirty="0"/>
              <a:t> </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g2c45d5fe462_0_34"/>
          <p:cNvSpPr txBox="1">
            <a:spLocks noGrp="1"/>
          </p:cNvSpPr>
          <p:nvPr>
            <p:ph type="ctrTitle"/>
          </p:nvPr>
        </p:nvSpPr>
        <p:spPr>
          <a:xfrm>
            <a:off x="784200" y="2980800"/>
            <a:ext cx="10623600" cy="8964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800"/>
              <a:buFont typeface="Verdana"/>
              <a:buNone/>
            </a:pPr>
            <a:r>
              <a:rPr lang="en-CA" sz="4800"/>
              <a:t>Episcopal Blessing</a:t>
            </a:r>
            <a:endParaRPr sz="4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2c45d5fe462_0_43"/>
          <p:cNvSpPr txBox="1">
            <a:spLocks noGrp="1"/>
          </p:cNvSpPr>
          <p:nvPr>
            <p:ph type="ctrTitle"/>
          </p:nvPr>
        </p:nvSpPr>
        <p:spPr>
          <a:xfrm>
            <a:off x="784200" y="2299950"/>
            <a:ext cx="10623600" cy="2258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320"/>
              <a:buFont typeface="Verdana"/>
              <a:buNone/>
            </a:pPr>
            <a:endParaRPr sz="3620"/>
          </a:p>
          <a:p>
            <a:pPr marL="0" lvl="0" indent="0" algn="ctr" rtl="0">
              <a:lnSpc>
                <a:spcPct val="90000"/>
              </a:lnSpc>
              <a:spcBef>
                <a:spcPts val="0"/>
              </a:spcBef>
              <a:spcAft>
                <a:spcPts val="0"/>
              </a:spcAft>
              <a:buClr>
                <a:schemeClr val="dk1"/>
              </a:buClr>
              <a:buSzPts val="4320"/>
              <a:buFont typeface="Verdana"/>
              <a:buNone/>
            </a:pPr>
            <a:r>
              <a:rPr lang="en-CA" sz="4820"/>
              <a:t>Thank You</a:t>
            </a:r>
            <a:endParaRPr sz="4820"/>
          </a:p>
          <a:p>
            <a:pPr marL="0" lvl="0" indent="0" algn="ctr" rtl="0">
              <a:lnSpc>
                <a:spcPct val="90000"/>
              </a:lnSpc>
              <a:spcBef>
                <a:spcPts val="0"/>
              </a:spcBef>
              <a:spcAft>
                <a:spcPts val="0"/>
              </a:spcAft>
              <a:buClr>
                <a:schemeClr val="dk1"/>
              </a:buClr>
              <a:buSzPts val="4320"/>
              <a:buFont typeface="Verdana"/>
              <a:buNone/>
            </a:pPr>
            <a:endParaRPr sz="3620"/>
          </a:p>
          <a:p>
            <a:pPr marL="0" lvl="0" indent="0" algn="ctr" rtl="0">
              <a:lnSpc>
                <a:spcPct val="90000"/>
              </a:lnSpc>
              <a:spcBef>
                <a:spcPts val="0"/>
              </a:spcBef>
              <a:spcAft>
                <a:spcPts val="0"/>
              </a:spcAft>
              <a:buClr>
                <a:schemeClr val="dk1"/>
              </a:buClr>
              <a:buSzPts val="4320"/>
              <a:buFont typeface="Verdana"/>
              <a:buNone/>
            </a:pPr>
            <a:r>
              <a:rPr lang="en-CA" sz="3620"/>
              <a:t>https://ottawa.anglican.ca/resources/a-time-of-prayer/</a:t>
            </a:r>
            <a:endParaRPr sz="362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g2e54e9c8d4b_0_22"/>
          <p:cNvSpPr txBox="1">
            <a:spLocks noGrp="1"/>
          </p:cNvSpPr>
          <p:nvPr>
            <p:ph type="ctrTitle"/>
          </p:nvPr>
        </p:nvSpPr>
        <p:spPr>
          <a:xfrm>
            <a:off x="784200" y="2919450"/>
            <a:ext cx="10623600" cy="10191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800"/>
              <a:buFont typeface="Verdana"/>
              <a:buNone/>
            </a:pPr>
            <a:r>
              <a:rPr lang="en-CA" sz="4800"/>
              <a:t>Opening Prayer</a:t>
            </a:r>
            <a:endParaRPr sz="4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2e54e9c8d4b_0_2"/>
          <p:cNvSpPr txBox="1">
            <a:spLocks noGrp="1"/>
          </p:cNvSpPr>
          <p:nvPr>
            <p:ph type="ctrTitle"/>
          </p:nvPr>
        </p:nvSpPr>
        <p:spPr>
          <a:xfrm>
            <a:off x="784200" y="2265300"/>
            <a:ext cx="10623600" cy="19200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800"/>
              <a:buFont typeface="Verdana"/>
              <a:buNone/>
            </a:pPr>
            <a:r>
              <a:rPr lang="en-CA" sz="4800"/>
              <a:t>How Has Your Parish Engaged with A Time of Prayer?</a:t>
            </a:r>
            <a:endParaRPr sz="4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Google Shape;106;g2c45d5fe462_0_15"/>
          <p:cNvSpPr txBox="1">
            <a:spLocks noGrp="1"/>
          </p:cNvSpPr>
          <p:nvPr>
            <p:ph type="title"/>
          </p:nvPr>
        </p:nvSpPr>
        <p:spPr>
          <a:xfrm>
            <a:off x="482100" y="365125"/>
            <a:ext cx="112278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Examples of Divine Sparks Kindled</a:t>
            </a:r>
            <a:endParaRPr/>
          </a:p>
        </p:txBody>
      </p:sp>
      <p:sp>
        <p:nvSpPr>
          <p:cNvPr id="105" name="Google Shape;105;g2c45d5fe462_0_15"/>
          <p:cNvSpPr txBox="1">
            <a:spLocks noGrp="1"/>
          </p:cNvSpPr>
          <p:nvPr>
            <p:ph idx="1"/>
          </p:nvPr>
        </p:nvSpPr>
        <p:spPr>
          <a:xfrm>
            <a:off x="838200" y="1825625"/>
            <a:ext cx="10515600" cy="4362000"/>
          </a:xfrm>
          <a:prstGeom prst="rect">
            <a:avLst/>
          </a:prstGeom>
          <a:noFill/>
          <a:ln>
            <a:noFill/>
          </a:ln>
        </p:spPr>
        <p:txBody>
          <a:bodyPr spcFirstLastPara="1" wrap="square" lIns="91425" tIns="45700" rIns="91425" bIns="45700" anchor="t" anchorCtr="0">
            <a:normAutofit/>
          </a:bodyPr>
          <a:lstStyle/>
          <a:p>
            <a:pPr marL="457200" lvl="0" indent="-457200" algn="l" rtl="0">
              <a:lnSpc>
                <a:spcPct val="115000"/>
              </a:lnSpc>
              <a:spcBef>
                <a:spcPts val="0"/>
              </a:spcBef>
              <a:spcAft>
                <a:spcPts val="0"/>
              </a:spcAft>
              <a:buSzPts val="3600"/>
              <a:buAutoNum type="arabicPeriod"/>
            </a:pPr>
            <a:r>
              <a:rPr lang="en-CA" sz="3600"/>
              <a:t>Smiths Falls’ Discernment (Simone)</a:t>
            </a:r>
            <a:endParaRPr sz="3600"/>
          </a:p>
          <a:p>
            <a:pPr marL="457200" lvl="0" indent="-457200" algn="l" rtl="0">
              <a:lnSpc>
                <a:spcPct val="115000"/>
              </a:lnSpc>
              <a:spcBef>
                <a:spcPts val="0"/>
              </a:spcBef>
              <a:spcAft>
                <a:spcPts val="0"/>
              </a:spcAft>
              <a:buSzPts val="3600"/>
              <a:buAutoNum type="arabicPeriod"/>
            </a:pPr>
            <a:r>
              <a:rPr lang="en-CA" sz="3600"/>
              <a:t>Praying about a New Initiative at Julian (Elizabeth)</a:t>
            </a:r>
            <a:endParaRPr sz="3600"/>
          </a:p>
          <a:p>
            <a:pPr marL="457200" lvl="0" indent="-457200" algn="l" rtl="0">
              <a:lnSpc>
                <a:spcPct val="115000"/>
              </a:lnSpc>
              <a:spcBef>
                <a:spcPts val="0"/>
              </a:spcBef>
              <a:spcAft>
                <a:spcPts val="0"/>
              </a:spcAft>
              <a:buSzPts val="3600"/>
              <a:buAutoNum type="arabicPeriod"/>
            </a:pPr>
            <a:r>
              <a:rPr lang="en-CA" sz="3600"/>
              <a:t>Epiphany’s Wishlist (Simone)</a:t>
            </a:r>
            <a:endParaRPr sz="3600"/>
          </a:p>
          <a:p>
            <a:pPr marL="457200" lvl="0" indent="-457200" algn="l" rtl="0">
              <a:lnSpc>
                <a:spcPct val="115000"/>
              </a:lnSpc>
              <a:spcBef>
                <a:spcPts val="0"/>
              </a:spcBef>
              <a:spcAft>
                <a:spcPts val="0"/>
              </a:spcAft>
              <a:buSzPts val="3600"/>
              <a:buAutoNum type="arabicPeriod"/>
            </a:pPr>
            <a:r>
              <a:rPr lang="en-CA" sz="3600"/>
              <a:t>Perth Housing Experience (Ken)</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g2e6da9ca3e0_0_0"/>
          <p:cNvPicPr preferRelativeResize="0"/>
          <p:nvPr/>
        </p:nvPicPr>
        <p:blipFill>
          <a:blip r:embed="rId3">
            <a:alphaModFix/>
          </a:blip>
          <a:stretch>
            <a:fillRect/>
          </a:stretch>
        </p:blipFill>
        <p:spPr>
          <a:xfrm>
            <a:off x="3687588" y="152400"/>
            <a:ext cx="4816833" cy="65532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7" name="Google Shape;117;g2e6da9ca3e0_0_6"/>
          <p:cNvSpPr txBox="1">
            <a:spLocks noGrp="1"/>
          </p:cNvSpPr>
          <p:nvPr>
            <p:ph type="title"/>
          </p:nvPr>
        </p:nvSpPr>
        <p:spPr>
          <a:xfrm>
            <a:off x="482100" y="365125"/>
            <a:ext cx="112278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Examples of Divine Sparks Kindled</a:t>
            </a:r>
            <a:endParaRPr/>
          </a:p>
        </p:txBody>
      </p:sp>
      <p:sp>
        <p:nvSpPr>
          <p:cNvPr id="116" name="Google Shape;116;g2e6da9ca3e0_0_6"/>
          <p:cNvSpPr txBox="1">
            <a:spLocks noGrp="1"/>
          </p:cNvSpPr>
          <p:nvPr>
            <p:ph idx="1"/>
          </p:nvPr>
        </p:nvSpPr>
        <p:spPr>
          <a:xfrm>
            <a:off x="838200" y="1825625"/>
            <a:ext cx="10515600" cy="4362000"/>
          </a:xfrm>
          <a:prstGeom prst="rect">
            <a:avLst/>
          </a:prstGeom>
          <a:noFill/>
          <a:ln>
            <a:noFill/>
          </a:ln>
        </p:spPr>
        <p:txBody>
          <a:bodyPr spcFirstLastPara="1" wrap="square" lIns="91425" tIns="45700" rIns="91425" bIns="45700" anchor="t" anchorCtr="0">
            <a:normAutofit/>
          </a:bodyPr>
          <a:lstStyle/>
          <a:p>
            <a:pPr marL="457200" lvl="0" indent="-457200" algn="l" rtl="0">
              <a:lnSpc>
                <a:spcPct val="115000"/>
              </a:lnSpc>
              <a:spcBef>
                <a:spcPts val="0"/>
              </a:spcBef>
              <a:spcAft>
                <a:spcPts val="0"/>
              </a:spcAft>
              <a:buSzPts val="3600"/>
              <a:buAutoNum type="arabicPeriod"/>
            </a:pPr>
            <a:r>
              <a:rPr lang="en-CA" sz="3600"/>
              <a:t>Smiths Falls’ Discernment (Simone)</a:t>
            </a:r>
            <a:endParaRPr sz="3600"/>
          </a:p>
          <a:p>
            <a:pPr marL="457200" lvl="0" indent="-457200" algn="l" rtl="0">
              <a:lnSpc>
                <a:spcPct val="115000"/>
              </a:lnSpc>
              <a:spcBef>
                <a:spcPts val="0"/>
              </a:spcBef>
              <a:spcAft>
                <a:spcPts val="0"/>
              </a:spcAft>
              <a:buSzPts val="3600"/>
              <a:buAutoNum type="arabicPeriod"/>
            </a:pPr>
            <a:r>
              <a:rPr lang="en-CA" sz="3600"/>
              <a:t>Praying about a New Initiative at Julian (Elizabeth)</a:t>
            </a:r>
            <a:endParaRPr sz="3600"/>
          </a:p>
          <a:p>
            <a:pPr marL="457200" lvl="0" indent="-457200" algn="l" rtl="0">
              <a:lnSpc>
                <a:spcPct val="115000"/>
              </a:lnSpc>
              <a:spcBef>
                <a:spcPts val="0"/>
              </a:spcBef>
              <a:spcAft>
                <a:spcPts val="0"/>
              </a:spcAft>
              <a:buSzPts val="3600"/>
              <a:buAutoNum type="arabicPeriod"/>
            </a:pPr>
            <a:r>
              <a:rPr lang="en-CA" sz="3600"/>
              <a:t>Epiphany’s Wishlist (Simone)</a:t>
            </a:r>
            <a:endParaRPr sz="3600"/>
          </a:p>
          <a:p>
            <a:pPr marL="457200" lvl="0" indent="-457200" algn="l" rtl="0">
              <a:lnSpc>
                <a:spcPct val="115000"/>
              </a:lnSpc>
              <a:spcBef>
                <a:spcPts val="0"/>
              </a:spcBef>
              <a:spcAft>
                <a:spcPts val="0"/>
              </a:spcAft>
              <a:buSzPts val="3600"/>
              <a:buAutoNum type="arabicPeriod"/>
            </a:pPr>
            <a:r>
              <a:rPr lang="en-CA" sz="3600"/>
              <a:t>Perth Housing Experience (Ken)</a:t>
            </a:r>
            <a:endParaRPr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3" name="Google Shape;123;g2c45d5fe462_0_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4 Steps</a:t>
            </a:r>
            <a:endParaRPr/>
          </a:p>
        </p:txBody>
      </p:sp>
      <p:sp>
        <p:nvSpPr>
          <p:cNvPr id="122" name="Google Shape;122;g2c45d5fe462_0_29"/>
          <p:cNvSpPr txBox="1">
            <a:spLocks noGrp="1"/>
          </p:cNvSpPr>
          <p:nvPr>
            <p:ph idx="1"/>
          </p:nvPr>
        </p:nvSpPr>
        <p:spPr>
          <a:xfrm>
            <a:off x="838200" y="1825625"/>
            <a:ext cx="10515600" cy="3880800"/>
          </a:xfrm>
          <a:prstGeom prst="rect">
            <a:avLst/>
          </a:prstGeom>
          <a:noFill/>
          <a:ln>
            <a:noFill/>
          </a:ln>
        </p:spPr>
        <p:txBody>
          <a:bodyPr spcFirstLastPara="1" wrap="square" lIns="91425" tIns="45700" rIns="91425" bIns="45700" anchor="t" anchorCtr="0">
            <a:normAutofit/>
          </a:bodyPr>
          <a:lstStyle/>
          <a:p>
            <a:pPr marL="457200" lvl="0" indent="-495300" algn="l" rtl="0">
              <a:lnSpc>
                <a:spcPct val="115000"/>
              </a:lnSpc>
              <a:spcBef>
                <a:spcPts val="0"/>
              </a:spcBef>
              <a:spcAft>
                <a:spcPts val="0"/>
              </a:spcAft>
              <a:buSzPts val="4200"/>
              <a:buAutoNum type="arabicPeriod"/>
            </a:pPr>
            <a:r>
              <a:rPr lang="en-CA" sz="4200"/>
              <a:t>Listening</a:t>
            </a:r>
            <a:endParaRPr sz="4200"/>
          </a:p>
          <a:p>
            <a:pPr marL="457200" lvl="0" indent="-495300" algn="l" rtl="0">
              <a:lnSpc>
                <a:spcPct val="115000"/>
              </a:lnSpc>
              <a:spcBef>
                <a:spcPts val="0"/>
              </a:spcBef>
              <a:spcAft>
                <a:spcPts val="0"/>
              </a:spcAft>
              <a:buSzPts val="4200"/>
              <a:buAutoNum type="arabicPeriod"/>
            </a:pPr>
            <a:r>
              <a:rPr lang="en-CA" sz="4200"/>
              <a:t>Capturing</a:t>
            </a:r>
            <a:endParaRPr sz="4200"/>
          </a:p>
          <a:p>
            <a:pPr marL="457200" lvl="0" indent="-495300" algn="l" rtl="0">
              <a:lnSpc>
                <a:spcPct val="115000"/>
              </a:lnSpc>
              <a:spcBef>
                <a:spcPts val="0"/>
              </a:spcBef>
              <a:spcAft>
                <a:spcPts val="0"/>
              </a:spcAft>
              <a:buSzPts val="4200"/>
              <a:buAutoNum type="arabicPeriod"/>
            </a:pPr>
            <a:r>
              <a:rPr lang="en-CA" sz="4200"/>
              <a:t>Sharing</a:t>
            </a:r>
            <a:endParaRPr sz="4200"/>
          </a:p>
          <a:p>
            <a:pPr marL="457200" lvl="0" indent="-495300" algn="l" rtl="0">
              <a:lnSpc>
                <a:spcPct val="115000"/>
              </a:lnSpc>
              <a:spcBef>
                <a:spcPts val="0"/>
              </a:spcBef>
              <a:spcAft>
                <a:spcPts val="0"/>
              </a:spcAft>
              <a:buSzPts val="4200"/>
              <a:buAutoNum type="arabicPeriod"/>
            </a:pPr>
            <a:r>
              <a:rPr lang="en-CA" sz="4200"/>
              <a:t>Acting</a:t>
            </a:r>
            <a:endParaRPr sz="5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2c45d5fe462_0_3"/>
          <p:cNvSpPr txBox="1">
            <a:spLocks noGrp="1"/>
          </p:cNvSpPr>
          <p:nvPr>
            <p:ph type="ctrTitle"/>
          </p:nvPr>
        </p:nvSpPr>
        <p:spPr>
          <a:xfrm>
            <a:off x="784200" y="2469000"/>
            <a:ext cx="10623600" cy="19200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Verdana"/>
              <a:buNone/>
            </a:pPr>
            <a:r>
              <a:rPr lang="en-CA" sz="4800"/>
              <a:t>Praying with the June </a:t>
            </a:r>
            <a:endParaRPr sz="4800"/>
          </a:p>
          <a:p>
            <a:pPr marL="0" lvl="0" indent="0" algn="ctr" rtl="0">
              <a:lnSpc>
                <a:spcPct val="90000"/>
              </a:lnSpc>
              <a:spcBef>
                <a:spcPts val="0"/>
              </a:spcBef>
              <a:spcAft>
                <a:spcPts val="0"/>
              </a:spcAft>
              <a:buClr>
                <a:schemeClr val="dk1"/>
              </a:buClr>
              <a:buSzPct val="100000"/>
              <a:buFont typeface="Verdana"/>
              <a:buNone/>
            </a:pPr>
            <a:r>
              <a:rPr lang="en-CA" sz="4800" i="1"/>
              <a:t>Listen</a:t>
            </a:r>
            <a:r>
              <a:rPr lang="en-CA" sz="4800"/>
              <a:t> </a:t>
            </a:r>
            <a:endParaRPr sz="4800"/>
          </a:p>
          <a:p>
            <a:pPr marL="0" lvl="0" indent="0" algn="ctr" rtl="0">
              <a:lnSpc>
                <a:spcPct val="90000"/>
              </a:lnSpc>
              <a:spcBef>
                <a:spcPts val="0"/>
              </a:spcBef>
              <a:spcAft>
                <a:spcPts val="0"/>
              </a:spcAft>
              <a:buClr>
                <a:schemeClr val="dk1"/>
              </a:buClr>
              <a:buSzPct val="100000"/>
              <a:buFont typeface="Verdana"/>
              <a:buNone/>
            </a:pPr>
            <a:r>
              <a:rPr lang="en-CA" sz="4800"/>
              <a:t>Materials</a:t>
            </a:r>
            <a:endParaRPr sz="4800"/>
          </a:p>
        </p:txBody>
      </p:sp>
    </p:spTree>
  </p:cSld>
  <p:clrMapOvr>
    <a:masterClrMapping/>
  </p:clrMapOvr>
</p:sld>
</file>

<file path=ppt/theme/theme1.xml><?xml version="1.0" encoding="utf-8"?>
<a:theme xmlns:a="http://schemas.openxmlformats.org/drawingml/2006/main" name="Theme2">
  <a:themeElements>
    <a:clrScheme name="ADO">
      <a:dk1>
        <a:srgbClr val="000000"/>
      </a:dk1>
      <a:lt1>
        <a:srgbClr val="FFFFFF"/>
      </a:lt1>
      <a:dk2>
        <a:srgbClr val="FFFFFF"/>
      </a:dk2>
      <a:lt2>
        <a:srgbClr val="FFFFFF"/>
      </a:lt2>
      <a:accent1>
        <a:srgbClr val="B10097"/>
      </a:accent1>
      <a:accent2>
        <a:srgbClr val="FB471F"/>
      </a:accent2>
      <a:accent3>
        <a:srgbClr val="FFA40D"/>
      </a:accent3>
      <a:accent4>
        <a:srgbClr val="CE0019"/>
      </a:accent4>
      <a:accent5>
        <a:srgbClr val="4D11A7"/>
      </a:accent5>
      <a:accent6>
        <a:srgbClr val="FFA40D"/>
      </a:accent6>
      <a:hlink>
        <a:srgbClr val="B10097"/>
      </a:hlink>
      <a:folHlink>
        <a:srgbClr val="FFA40D"/>
      </a:folHlink>
    </a:clrScheme>
    <a:fontScheme name="ADO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000" dirty="0">
            <a:latin typeface="Trebuchet MS" panose="020B0703020202090204" pitchFamily="34" charset="0"/>
          </a:defRPr>
        </a:defPPr>
      </a:lstStyle>
    </a:txDef>
  </a:objectDefaults>
  <a:extraClrSchemeLst/>
  <a:extLst>
    <a:ext uri="{05A4C25C-085E-4340-85A3-A5531E510DB2}">
      <thm15:themeFamily xmlns:thm15="http://schemas.microsoft.com/office/thememl/2012/main" name="Theme2" id="{76F7DAA4-A43E-400B-9A59-C2130CE04A72}" vid="{625A1102-3E47-46F5-ABFA-92AA54A38A41}"/>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1558</Words>
  <Application>Microsoft Office PowerPoint</Application>
  <PresentationFormat>Widescreen</PresentationFormat>
  <Paragraphs>94</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Verdana</vt:lpstr>
      <vt:lpstr>Theme2</vt:lpstr>
      <vt:lpstr>A Time of Prayer:  Listening for Divine Sparks  in our Midst  Second Diocesan-Wide Gathering  June 19, 2024</vt:lpstr>
      <vt:lpstr>This Evening</vt:lpstr>
      <vt:lpstr>Opening Prayer</vt:lpstr>
      <vt:lpstr>How Has Your Parish Engaged with A Time of Prayer?</vt:lpstr>
      <vt:lpstr>Examples of Divine Sparks Kindled</vt:lpstr>
      <vt:lpstr>PowerPoint Presentation</vt:lpstr>
      <vt:lpstr>Examples of Divine Sparks Kindled</vt:lpstr>
      <vt:lpstr>4 Steps</vt:lpstr>
      <vt:lpstr>Praying with the June  Listen  Materials</vt:lpstr>
      <vt:lpstr>Opening Prayer</vt:lpstr>
      <vt:lpstr>Rev 3:20-4:2  Opportunity Knocks</vt:lpstr>
      <vt:lpstr>The First Reading (NRSV)</vt:lpstr>
      <vt:lpstr>PowerPoint Presentation</vt:lpstr>
      <vt:lpstr>Reflection  Keep 1 minute of silence Share your word, sentence or image with each other Try to limit expanding on or explaining at this time</vt:lpstr>
      <vt:lpstr>PowerPoint Presentation</vt:lpstr>
      <vt:lpstr>The Second Reading (The Message)</vt:lpstr>
      <vt:lpstr>PowerPoint Presentation</vt:lpstr>
      <vt:lpstr>Reflection  Keep 2 minutes of silence Share your reflections on the following: How can I open the door of my heart, mind, and life so that I can sit and commune with Christ? When have I recognised Christ coming to me and giving me the opportunity to invite Him into my heart and life more deeply? What are some of the doors God is calling our congregation and our diocesan church to open as we hear this passage today?</vt:lpstr>
      <vt:lpstr>Applying the 4 Steps  Listening Capturing Sharing Acting</vt:lpstr>
      <vt:lpstr>Questions, Observations</vt:lpstr>
      <vt:lpstr>Homework!</vt:lpstr>
      <vt:lpstr>Closing Prayer</vt:lpstr>
      <vt:lpstr>Episcopal Blessing</vt:lpstr>
      <vt:lpstr> Thank You  https://ottawa.anglican.ca/resources/a-time-of-prayer/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Simone Hurkmans</dc:creator>
  <cp:lastModifiedBy>Regina Silva</cp:lastModifiedBy>
  <cp:revision>1</cp:revision>
  <dcterms:created xsi:type="dcterms:W3CDTF">2023-09-12T17:34:16Z</dcterms:created>
  <dcterms:modified xsi:type="dcterms:W3CDTF">2024-06-25T20:02:57Z</dcterms:modified>
</cp:coreProperties>
</file>