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iFz+dwkYZk4LwBM397z4mBXlOz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1" d="100"/>
          <a:sy n="101" d="100"/>
        </p:scale>
        <p:origin x="87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0" name="Google Shape;13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5" name="Google Shape;13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6" name="Google Shape;14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73d08233bd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1" name="Google Shape;151;g273d08233bd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ec40cf0a29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6" name="Google Shape;156;g2ec40cf0a29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ec40cf0a29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g2ec40cf0a29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1" name="Google Shape;17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6" name="Google Shape;17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ec40cf0a29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1" name="Google Shape;181;g2ec40cf0a29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ec40cf0a29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7" name="Google Shape;187;g2ec40cf0a29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ec40cf0a29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2" name="Google Shape;192;g2ec40cf0a29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2ec40cf0a29_0_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7" name="Google Shape;197;g2ec40cf0a29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2" name="Google Shape;202;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73d08233bd_0_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g273d08233b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9" name="Google Shape;219;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0" name="Google Shape;230;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6" name="Google Shape;236;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2" name="Google Shape;242;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8" name="Google Shape;9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ebd5d5facb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g2ebd5d5facb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ebd5d5facb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g2ebd5d5facb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ebd5d5facb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 name="Google Shape;115;g2ebd5d5facb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ebd5d5facb_0_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ebd5d5facb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0B20-9120-144D-8FD1-3C074BDD70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189BD9-F34B-CE4A-B48C-0D0BFDF313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8BA344-DF9F-634A-802F-0E8A283EF46A}"/>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42EA151C-B75C-3543-BCE7-594CBE9F3F7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82347C7-C840-584A-8EB3-24929E7074E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19625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1FF2-13A5-4043-962C-A3F7F9EDFF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3CDA7D-AD01-8C46-9B6F-02A1DF6770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E38E5-486D-4342-A547-A9EDD18A8191}"/>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C41E8C94-C7D3-994C-8E6C-4F6A113C5D7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7E5E43C-CC47-1B43-A2E8-EE8740080389}"/>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1298481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96DD83-AB0C-6C4F-9E24-355E50DB74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F19E17-4294-1A4A-BF2D-6325C4312E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1BCEB-3F29-8640-A89B-014692B498B1}"/>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2BF7940A-FE12-CB48-A722-4251533729B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69EB122-EACB-7B49-B3F1-E0C362CFC3E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33386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D8302-6B9D-6041-918B-9379170CFC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B851B-9B84-7D4B-93CA-B64B257D34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AA3736-AE00-E745-9C00-C0244C340183}"/>
              </a:ext>
            </a:extLst>
          </p:cNvPr>
          <p:cNvSpPr>
            <a:spLocks noGrp="1"/>
          </p:cNvSpPr>
          <p:nvPr>
            <p:ph type="dt" sz="half" idx="10"/>
          </p:nvPr>
        </p:nvSpPr>
        <p:spPr/>
        <p:txBody>
          <a:bodyPr/>
          <a:lstStyle/>
          <a:p>
            <a:fld id="{02881DB7-8E1E-E44A-BD1C-487FE519756B}" type="datetimeFigureOut">
              <a:rPr lang="en-US" smtClean="0"/>
              <a:t>8/13/2024</a:t>
            </a:fld>
            <a:endParaRPr lang="en-US"/>
          </a:p>
        </p:txBody>
      </p:sp>
      <p:sp>
        <p:nvSpPr>
          <p:cNvPr id="5" name="Footer Placeholder 4">
            <a:extLst>
              <a:ext uri="{FF2B5EF4-FFF2-40B4-BE49-F238E27FC236}">
                <a16:creationId xmlns:a16="http://schemas.microsoft.com/office/drawing/2014/main" id="{859585D6-95D6-0740-AD0E-BB1883C7AD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163A3-F79F-1646-BFA5-F6FC7DF9D2E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345936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CA66-4B15-BE41-A877-B3130D6B8E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0BF47E-AE39-514E-886A-1DE73AEC6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A9E45F-D76E-A04B-8D73-B9EE7FF28D05}"/>
              </a:ext>
            </a:extLst>
          </p:cNvPr>
          <p:cNvSpPr>
            <a:spLocks noGrp="1"/>
          </p:cNvSpPr>
          <p:nvPr>
            <p:ph type="dt" sz="half" idx="10"/>
          </p:nvPr>
        </p:nvSpPr>
        <p:spPr/>
        <p:txBody>
          <a:bodyPr/>
          <a:lstStyle/>
          <a:p>
            <a:endParaRPr lang="en-CA"/>
          </a:p>
        </p:txBody>
      </p:sp>
      <p:sp>
        <p:nvSpPr>
          <p:cNvPr id="5" name="Footer Placeholder 4">
            <a:extLst>
              <a:ext uri="{FF2B5EF4-FFF2-40B4-BE49-F238E27FC236}">
                <a16:creationId xmlns:a16="http://schemas.microsoft.com/office/drawing/2014/main" id="{CB0BB000-C87A-9B46-818D-DF6E220A218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84EE70C-926C-4347-9784-320902AB0E4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7979503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65EB7-17C4-1142-A466-6763677783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20AFAF-08DE-5C41-8B9B-60909500B2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70A1AE-88C4-214F-8992-11F54CC729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2204B-2B8C-1E44-A3D9-7AB95B334BF0}"/>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BF076511-78EF-1041-B730-DEB50A57104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7F2EA61-2F63-6B4C-9812-EDAD60D1BE9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92693072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DD582-DECA-864A-88AC-761B610607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3FF238-1CFA-414C-BF9E-8A1632D7B7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43FBB5-D1D5-FF4E-8425-6745D95914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D4D93A-98BB-F243-8B3B-9DCD994865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414F7B-BDFC-FE46-8987-F3FC2E3F7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670335-4790-9F4B-A08A-4C8526F09AB0}"/>
              </a:ext>
            </a:extLst>
          </p:cNvPr>
          <p:cNvSpPr>
            <a:spLocks noGrp="1"/>
          </p:cNvSpPr>
          <p:nvPr>
            <p:ph type="dt" sz="half" idx="10"/>
          </p:nvPr>
        </p:nvSpPr>
        <p:spPr/>
        <p:txBody>
          <a:bodyPr/>
          <a:lstStyle/>
          <a:p>
            <a:endParaRPr lang="en-CA"/>
          </a:p>
        </p:txBody>
      </p:sp>
      <p:sp>
        <p:nvSpPr>
          <p:cNvPr id="8" name="Footer Placeholder 7">
            <a:extLst>
              <a:ext uri="{FF2B5EF4-FFF2-40B4-BE49-F238E27FC236}">
                <a16:creationId xmlns:a16="http://schemas.microsoft.com/office/drawing/2014/main" id="{95BB04B7-C439-DC43-8AC2-5A829785CC0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495C3EA-514C-264E-BDD7-767D12E034B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5311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A55C-79C7-B74D-AAA5-2E1836D80E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42C92A-A706-8447-995C-72203B3ECFC8}"/>
              </a:ext>
            </a:extLst>
          </p:cNvPr>
          <p:cNvSpPr>
            <a:spLocks noGrp="1"/>
          </p:cNvSpPr>
          <p:nvPr>
            <p:ph type="dt" sz="half" idx="10"/>
          </p:nvPr>
        </p:nvSpPr>
        <p:spPr/>
        <p:txBody>
          <a:bodyPr/>
          <a:lstStyle/>
          <a:p>
            <a:endParaRPr lang="en-CA"/>
          </a:p>
        </p:txBody>
      </p:sp>
      <p:sp>
        <p:nvSpPr>
          <p:cNvPr id="4" name="Footer Placeholder 3">
            <a:extLst>
              <a:ext uri="{FF2B5EF4-FFF2-40B4-BE49-F238E27FC236}">
                <a16:creationId xmlns:a16="http://schemas.microsoft.com/office/drawing/2014/main" id="{6AA8AA6D-3D5C-C743-A31A-0294101FDBA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1FA1215-9F7F-8A4D-A7C8-45B8214B297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69891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F52ED-BD9A-0148-933F-21CFF4B69CA5}"/>
              </a:ext>
            </a:extLst>
          </p:cNvPr>
          <p:cNvSpPr>
            <a:spLocks noGrp="1"/>
          </p:cNvSpPr>
          <p:nvPr>
            <p:ph type="dt" sz="half" idx="10"/>
          </p:nvPr>
        </p:nvSpPr>
        <p:spPr/>
        <p:txBody>
          <a:bodyPr/>
          <a:lstStyle/>
          <a:p>
            <a:endParaRPr lang="en-CA"/>
          </a:p>
        </p:txBody>
      </p:sp>
      <p:sp>
        <p:nvSpPr>
          <p:cNvPr id="3" name="Footer Placeholder 2">
            <a:extLst>
              <a:ext uri="{FF2B5EF4-FFF2-40B4-BE49-F238E27FC236}">
                <a16:creationId xmlns:a16="http://schemas.microsoft.com/office/drawing/2014/main" id="{023379C0-6D7A-924F-A6BA-7DC42BDF722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2620A55-1E3C-464C-A19F-6ADE390DFDD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384218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F6810-03B0-0840-9C8F-C193B24522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6EC1F8-A50C-8D44-8C4C-2C1F5E25D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FBB387-ED92-F24C-8DBE-573D4B246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836730-559C-9647-B325-24B81B9B22CA}"/>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79482693-8AA9-CF45-B3CB-AE371A53CC2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FE73AC9-CBEA-2F48-83DD-83B8521B49D7}"/>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395872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44DE-09CB-5E4D-A77D-81288FDCB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33B794-4D3B-8A46-A700-4E114DA1C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8137D1B-332D-E143-8D58-FCAC69938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1B6C7E-7954-AB45-B63C-AA66DA6DF35A}"/>
              </a:ext>
            </a:extLst>
          </p:cNvPr>
          <p:cNvSpPr>
            <a:spLocks noGrp="1"/>
          </p:cNvSpPr>
          <p:nvPr>
            <p:ph type="dt" sz="half" idx="10"/>
          </p:nvPr>
        </p:nvSpPr>
        <p:spPr/>
        <p:txBody>
          <a:bodyPr/>
          <a:lstStyle/>
          <a:p>
            <a:endParaRPr lang="en-CA"/>
          </a:p>
        </p:txBody>
      </p:sp>
      <p:sp>
        <p:nvSpPr>
          <p:cNvPr id="6" name="Footer Placeholder 5">
            <a:extLst>
              <a:ext uri="{FF2B5EF4-FFF2-40B4-BE49-F238E27FC236}">
                <a16:creationId xmlns:a16="http://schemas.microsoft.com/office/drawing/2014/main" id="{100B283F-B7A8-984F-9DC8-12037DE9420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1CF2C60-C5E1-0D44-9CFF-AD5B8794118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274528239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250244-FB6C-5F4A-95A3-B3FC84C57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D3AABE-1176-6842-B18C-728ADD1260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A0BE8-4453-3847-B6FB-A91F4C0D3B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a:extLst>
              <a:ext uri="{FF2B5EF4-FFF2-40B4-BE49-F238E27FC236}">
                <a16:creationId xmlns:a16="http://schemas.microsoft.com/office/drawing/2014/main" id="{D8B45527-6759-BB43-A61B-E13A10530A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1346D29-8741-E24B-8A3F-74DB03BC2B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CA" smtClean="0"/>
              <a:t>‹#›</a:t>
            </a:fld>
            <a:endParaRPr lang="en-CA"/>
          </a:p>
        </p:txBody>
      </p:sp>
    </p:spTree>
    <p:extLst>
      <p:ext uri="{BB962C8B-B14F-4D97-AF65-F5344CB8AC3E}">
        <p14:creationId xmlns:p14="http://schemas.microsoft.com/office/powerpoint/2010/main" val="404092136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086928"/>
            <a:ext cx="9144000" cy="4416725"/>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Verdana"/>
              <a:buNone/>
            </a:pPr>
            <a:r>
              <a:rPr lang="en-CA" sz="4800"/>
              <a:t>A Time of Prayer: </a:t>
            </a:r>
            <a:br>
              <a:rPr lang="en-CA" sz="4800"/>
            </a:br>
            <a:r>
              <a:rPr lang="en-CA" sz="4800"/>
              <a:t>Listening for Divine Sparks in our Midst</a:t>
            </a:r>
            <a:br>
              <a:rPr lang="en-CA" sz="4800"/>
            </a:br>
            <a:br>
              <a:rPr lang="en-CA" sz="4800"/>
            </a:br>
            <a:r>
              <a:rPr lang="en-CA" sz="4800"/>
              <a:t>Slides for Bible Study</a:t>
            </a:r>
            <a:br>
              <a:rPr lang="en-CA" sz="4800"/>
            </a:br>
            <a:br>
              <a:rPr lang="en-CA" sz="4800"/>
            </a:br>
            <a:r>
              <a:rPr lang="en-CA" sz="3600"/>
              <a:t>September, 2024</a:t>
            </a:r>
            <a:endParaRPr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8"/>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Sharing Our </a:t>
            </a:r>
            <a:br>
              <a:rPr lang="en-CA"/>
            </a:br>
            <a:r>
              <a:rPr lang="en-CA"/>
              <a:t>Word, Phrase or Idea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a:t>As the passage is read a </a:t>
            </a:r>
            <a:r>
              <a:rPr lang="en-CA" sz="3600" b="1"/>
              <a:t>second</a:t>
            </a:r>
            <a:r>
              <a:rPr lang="en-CA" sz="3600"/>
              <a:t> time, notice again which word(s), sentence(s), or image(s) catch your attention, but also consider what idea(s), feeling(s) or reflections may emerge.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3" name="Google Shape;143;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highlight>
                  <a:schemeClr val="lt1"/>
                </a:highlight>
              </a:rPr>
              <a:t>The Second Reading </a:t>
            </a:r>
            <a:r>
              <a:rPr lang="en-CA" sz="3200">
                <a:highlight>
                  <a:schemeClr val="lt1"/>
                </a:highlight>
              </a:rPr>
              <a:t>(The Message)</a:t>
            </a:r>
            <a:endParaRPr>
              <a:highlight>
                <a:schemeClr val="lt1"/>
              </a:highlight>
            </a:endParaRPr>
          </a:p>
        </p:txBody>
      </p:sp>
      <p:sp>
        <p:nvSpPr>
          <p:cNvPr id="142" name="Google Shape;142;p10"/>
          <p:cNvSpPr txBox="1">
            <a:spLocks noGrp="1"/>
          </p:cNvSpPr>
          <p:nvPr>
            <p:ph idx="1"/>
          </p:nvPr>
        </p:nvSpPr>
        <p:spPr>
          <a:xfrm>
            <a:off x="838200" y="1377950"/>
            <a:ext cx="10515600" cy="435133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Later the Master selected seventy and sent them ahead of him in pairs to every town and place where he intended to go. He gave them this charge:</a:t>
            </a:r>
            <a:endParaRPr sz="3600" dirty="0"/>
          </a:p>
          <a:p>
            <a:pPr marL="0" lvl="0" indent="0" algn="l" rtl="0">
              <a:spcBef>
                <a:spcPts val="0"/>
              </a:spcBef>
              <a:spcAft>
                <a:spcPts val="0"/>
              </a:spcAft>
              <a:buClr>
                <a:schemeClr val="dk1"/>
              </a:buClr>
              <a:buSzPts val="1100"/>
              <a:buNone/>
            </a:pPr>
            <a:endParaRPr sz="3600" dirty="0"/>
          </a:p>
          <a:p>
            <a:pPr marL="0" lvl="0" indent="0" algn="l" rtl="0">
              <a:spcBef>
                <a:spcPts val="0"/>
              </a:spcBef>
              <a:spcAft>
                <a:spcPts val="0"/>
              </a:spcAft>
              <a:buClr>
                <a:schemeClr val="dk1"/>
              </a:buClr>
              <a:buSzPts val="1100"/>
              <a:buNone/>
            </a:pPr>
            <a:r>
              <a:rPr lang="en-CA" sz="3600" dirty="0"/>
              <a:t>“What a huge harvest! And how few the harvest hands. So on your knees; ask the God of the Harvest to send harvest hands.</a:t>
            </a:r>
            <a:endParaRPr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1"/>
          <p:cNvSpPr txBox="1">
            <a:spLocks noGrp="1"/>
          </p:cNvSpPr>
          <p:nvPr>
            <p:ph idx="1"/>
          </p:nvPr>
        </p:nvSpPr>
        <p:spPr>
          <a:xfrm>
            <a:off x="904875" y="1425575"/>
            <a:ext cx="10515600" cy="435133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“On your way! But be careful—this is hazardous work. You’re like lambs in a wolf pack.</a:t>
            </a:r>
            <a:endParaRPr sz="3600" dirty="0"/>
          </a:p>
          <a:p>
            <a:pPr marL="0" lvl="0" indent="0" algn="l" rtl="0">
              <a:spcBef>
                <a:spcPts val="0"/>
              </a:spcBef>
              <a:spcAft>
                <a:spcPts val="0"/>
              </a:spcAft>
              <a:buClr>
                <a:schemeClr val="dk1"/>
              </a:buClr>
              <a:buSzPts val="1100"/>
              <a:buNone/>
            </a:pPr>
            <a:endParaRPr sz="3600" dirty="0"/>
          </a:p>
          <a:p>
            <a:pPr marL="0" lvl="0" indent="0" algn="l" rtl="0">
              <a:spcBef>
                <a:spcPts val="0"/>
              </a:spcBef>
              <a:spcAft>
                <a:spcPts val="0"/>
              </a:spcAft>
              <a:buClr>
                <a:schemeClr val="dk1"/>
              </a:buClr>
              <a:buSzPts val="1100"/>
              <a:buNone/>
            </a:pPr>
            <a:r>
              <a:rPr lang="en-CA" sz="3600" dirty="0"/>
              <a:t>“Travel light. Comb and toothbrush and no extra luggage.</a:t>
            </a:r>
            <a:endParaRPr sz="3600" dirty="0"/>
          </a:p>
          <a:p>
            <a:pPr marL="0" lvl="0" indent="0" algn="l" rtl="0">
              <a:spcBef>
                <a:spcPts val="0"/>
              </a:spcBef>
              <a:spcAft>
                <a:spcPts val="0"/>
              </a:spcAft>
              <a:buClr>
                <a:schemeClr val="dk1"/>
              </a:buClr>
              <a:buSzPts val="1100"/>
              <a:buNone/>
            </a:pPr>
            <a:endParaRPr sz="3600" dirty="0"/>
          </a:p>
          <a:p>
            <a:pPr marL="0" lvl="0" indent="0" algn="l" rtl="0">
              <a:spcBef>
                <a:spcPts val="0"/>
              </a:spcBef>
              <a:spcAft>
                <a:spcPts val="0"/>
              </a:spcAft>
              <a:buClr>
                <a:schemeClr val="dk1"/>
              </a:buClr>
              <a:buSzPts val="1100"/>
              <a:buNone/>
            </a:pPr>
            <a:r>
              <a:rPr lang="en-CA" sz="3600" dirty="0"/>
              <a:t>“Don’t loiter and make small talk with everyone you meet along the way.</a:t>
            </a:r>
            <a:endParaRP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73d08233bd_0_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“When you enter a home, greet the family, ‘Peace.’ If your greeting is received, then it’s a good place to stay. But if it’s not received, take it back and get out. Don’t impose yourself.</a:t>
            </a:r>
            <a:endParaRP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2ec40cf0a29_0_9"/>
          <p:cNvSpPr txBox="1">
            <a:spLocks noGrp="1"/>
          </p:cNvSpPr>
          <p:nvPr>
            <p:ph idx="1"/>
          </p:nvPr>
        </p:nvSpPr>
        <p:spPr>
          <a:xfrm>
            <a:off x="838200" y="1168400"/>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chemeClr val="dk1"/>
              </a:buClr>
              <a:buSzPts val="1100"/>
              <a:buNone/>
            </a:pPr>
            <a:r>
              <a:rPr lang="en-CA" sz="3600" dirty="0"/>
              <a:t>“Stay at one home, taking your meals there, for a worker deserves three square meals. Don’t move from house to house, looking for the best cook in town.</a:t>
            </a:r>
            <a:endParaRPr sz="3600" dirty="0"/>
          </a:p>
          <a:p>
            <a:pPr marL="0" lvl="0" indent="0" algn="l" rtl="0">
              <a:spcBef>
                <a:spcPts val="0"/>
              </a:spcBef>
              <a:spcAft>
                <a:spcPts val="0"/>
              </a:spcAft>
              <a:buClr>
                <a:schemeClr val="dk1"/>
              </a:buClr>
              <a:buSzPts val="1100"/>
              <a:buNone/>
            </a:pPr>
            <a:endParaRPr sz="3600" dirty="0"/>
          </a:p>
          <a:p>
            <a:pPr marL="0" lvl="0" indent="0" algn="l" rtl="0">
              <a:spcBef>
                <a:spcPts val="0"/>
              </a:spcBef>
              <a:spcAft>
                <a:spcPts val="0"/>
              </a:spcAft>
              <a:buClr>
                <a:schemeClr val="dk1"/>
              </a:buClr>
              <a:buSzPts val="1100"/>
              <a:buNone/>
            </a:pPr>
            <a:r>
              <a:rPr lang="en-CA" sz="3600" dirty="0"/>
              <a:t>“When you enter a town and are received, eat what they set before you, heal anyone who is sick, and tell them, ‘God’s kingdom is right on your doorstep!’</a:t>
            </a:r>
            <a:endParaRPr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2ec40cf0a29_0_1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“When you enter a town and are not received, go out in the street and say, ‘The only thing we got from you is the dirt on our feet, and we’re giving it back. Did you have any idea that God’s kingdom was right on your doorstep?’</a:t>
            </a:r>
            <a:endParaRPr sz="3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2"/>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Silence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Sharing Our </a:t>
            </a:r>
            <a:br>
              <a:rPr lang="en-CA"/>
            </a:br>
            <a:r>
              <a:rPr lang="en-CA"/>
              <a:t>Word, Phrase or Idea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4"/>
          <p:cNvSpPr txBox="1">
            <a:spLocks noGrp="1"/>
          </p:cNvSpPr>
          <p:nvPr>
            <p:ph idx="1"/>
          </p:nvPr>
        </p:nvSpPr>
        <p:spPr>
          <a:xfrm>
            <a:off x="838200" y="610050"/>
            <a:ext cx="10515600" cy="590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CA" sz="3600" dirty="0"/>
              <a:t>As the passage is read a </a:t>
            </a:r>
            <a:r>
              <a:rPr lang="en-CA" sz="3600" b="1" dirty="0"/>
              <a:t>third</a:t>
            </a:r>
            <a:r>
              <a:rPr lang="en-CA" sz="3600" dirty="0"/>
              <a:t> time, ponder these questions:</a:t>
            </a:r>
            <a:endParaRPr sz="3600" dirty="0"/>
          </a:p>
          <a:p>
            <a:pPr marL="457200" lvl="0" indent="-431800" algn="l" rtl="0">
              <a:spcBef>
                <a:spcPts val="1000"/>
              </a:spcBef>
              <a:spcAft>
                <a:spcPts val="0"/>
              </a:spcAft>
              <a:buSzPts val="3200"/>
              <a:buFont typeface="Calibri"/>
              <a:buAutoNum type="arabicPeriod"/>
            </a:pPr>
            <a:r>
              <a:rPr lang="en-CA" sz="3200" dirty="0"/>
              <a:t>What can we say and do to be messengers of peace on behalf of Christ?</a:t>
            </a:r>
            <a:endParaRPr sz="3200" dirty="0"/>
          </a:p>
          <a:p>
            <a:pPr marL="457200" lvl="0" indent="-431800" algn="l" rtl="0">
              <a:spcBef>
                <a:spcPts val="1000"/>
              </a:spcBef>
              <a:spcAft>
                <a:spcPts val="0"/>
              </a:spcAft>
              <a:buSzPts val="3200"/>
              <a:buFont typeface="Calibri"/>
              <a:buAutoNum type="arabicPeriod"/>
            </a:pPr>
            <a:r>
              <a:rPr lang="en-CA" sz="3200" dirty="0"/>
              <a:t>Can we today declare the same ancient words: “the kingdom of God has come near you”? If so, what actions would that make a visible reality? What actions are inappropriate?</a:t>
            </a:r>
            <a:endParaRPr sz="3200" dirty="0"/>
          </a:p>
          <a:p>
            <a:pPr marL="457200" lvl="0" indent="-431800" algn="l" rtl="0">
              <a:spcBef>
                <a:spcPts val="1000"/>
              </a:spcBef>
              <a:spcAft>
                <a:spcPts val="0"/>
              </a:spcAft>
              <a:buSzPts val="3200"/>
              <a:buFont typeface="Calibri"/>
              <a:buAutoNum type="arabicPeriod"/>
            </a:pPr>
            <a:r>
              <a:rPr lang="en-CA" sz="3200" dirty="0"/>
              <a:t>What are some of the places the Lord may be sending our congregation and our diocesan church to go to as we hear this passage today?</a:t>
            </a:r>
            <a:endParaRPr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Opening Prayer</a:t>
            </a:r>
            <a:endParaRPr/>
          </a:p>
        </p:txBody>
      </p:sp>
      <p:sp>
        <p:nvSpPr>
          <p:cNvPr id="90" name="Google Shape;90;p2"/>
          <p:cNvSpPr txBox="1">
            <a:spLocks noGrp="1"/>
          </p:cNvSpPr>
          <p:nvPr>
            <p:ph idx="1"/>
          </p:nvPr>
        </p:nvSpPr>
        <p:spPr>
          <a:xfrm>
            <a:off x="838200" y="1530350"/>
            <a:ext cx="10515600" cy="4351338"/>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30554"/>
              <a:buNone/>
            </a:pPr>
            <a:r>
              <a:rPr lang="en-CA" sz="3600" dirty="0"/>
              <a:t>Almighty God, thank you for the faithful service of those you appointed to go ahead of you to spread your love and your message to those around them. We pray that you would help us to do our part to continue sharing your love and message to those around us: in our parishes and community where you have put us. Guide us to the places where you want us to go and bless our efforts to further your kingdom here on earth. In your holy name we pray, </a:t>
            </a:r>
            <a:r>
              <a:rPr lang="en-CA" sz="3600" b="1" dirty="0"/>
              <a:t>Amen.</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4" name="Google Shape;184;g2ec40cf0a29_0_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Third Reading (NRSV)</a:t>
            </a:r>
            <a:endParaRPr/>
          </a:p>
        </p:txBody>
      </p:sp>
      <p:sp>
        <p:nvSpPr>
          <p:cNvPr id="183" name="Google Shape;183;g2ec40cf0a29_0_2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dirty="0"/>
              <a:t>After this the Lord appointed seventy others and sent them on ahead of him in pairs to every town and place where he himself intended to go. He said to them, ‘The harvest is plentiful, but the labourers are few; therefore ask the Lord of the harvest to send out labourers into his harvest. </a:t>
            </a:r>
            <a:endParaRPr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2ec40cf0a29_0_29"/>
          <p:cNvSpPr txBox="1">
            <a:spLocks noGrp="1"/>
          </p:cNvSpPr>
          <p:nvPr>
            <p:ph idx="1"/>
          </p:nvPr>
        </p:nvSpPr>
        <p:spPr>
          <a:xfrm>
            <a:off x="838200" y="146367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dirty="0"/>
          </a:p>
          <a:p>
            <a:pPr marL="0" lvl="0" indent="0" algn="l" rtl="0">
              <a:spcBef>
                <a:spcPts val="0"/>
              </a:spcBef>
              <a:spcAft>
                <a:spcPts val="0"/>
              </a:spcAft>
              <a:buClr>
                <a:schemeClr val="dk1"/>
              </a:buClr>
              <a:buSzPts val="1100"/>
              <a:buNone/>
            </a:pPr>
            <a:r>
              <a:rPr lang="en-CA" sz="3600" dirty="0"/>
              <a:t>Go on your way. See, I am sending you out like lambs into the midst of wolves. Carry no purse, no bag, no sandals; and greet no one on the road. Whatever house you enter, first say, “Peace to this house!” And if anyone is there who shares in peace, your peace will rest on that person; but if not, it will return to you. </a:t>
            </a:r>
            <a:endParaRPr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g2ec40cf0a29_0_33"/>
          <p:cNvSpPr txBox="1">
            <a:spLocks noGrp="1"/>
          </p:cNvSpPr>
          <p:nvPr>
            <p:ph idx="1"/>
          </p:nvPr>
        </p:nvSpPr>
        <p:spPr>
          <a:xfrm>
            <a:off x="838200" y="1549400"/>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dirty="0"/>
          </a:p>
          <a:p>
            <a:pPr marL="0" lvl="0" indent="0" algn="l" rtl="0">
              <a:spcBef>
                <a:spcPts val="0"/>
              </a:spcBef>
              <a:spcAft>
                <a:spcPts val="0"/>
              </a:spcAft>
              <a:buClr>
                <a:schemeClr val="dk1"/>
              </a:buClr>
              <a:buSzPts val="1100"/>
              <a:buNone/>
            </a:pPr>
            <a:r>
              <a:rPr lang="en-CA" sz="3600" dirty="0"/>
              <a:t>Remain in the same house, eating and drinking whatever they provide, for the labourer deserves to be paid. Do not move about from house to house. Whenever you enter a town and its people welcome you, eat what is set before you; cure the sick who are there, and say to them, “The kingdom of God has come near to you.” </a:t>
            </a:r>
            <a:endParaRPr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g2ec40cf0a29_0_3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dirty="0"/>
          </a:p>
          <a:p>
            <a:pPr marL="0" lvl="0" indent="0" algn="l" rtl="0">
              <a:spcBef>
                <a:spcPts val="0"/>
              </a:spcBef>
              <a:spcAft>
                <a:spcPts val="0"/>
              </a:spcAft>
              <a:buClr>
                <a:schemeClr val="dk1"/>
              </a:buClr>
              <a:buSzPts val="1100"/>
              <a:buNone/>
            </a:pPr>
            <a:r>
              <a:rPr lang="en-CA" sz="3600" dirty="0"/>
              <a:t>But whenever you enter a town and they do not welcome you, go out into its streets and say, “Even the dust of your town that clings to our feet, we wipe off in protest against you. Yet know this: the kingdom of God has come near.”</a:t>
            </a:r>
            <a:endParaRPr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7"/>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dirty="0"/>
              <a:t>Silence</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8"/>
          <p:cNvSpPr txBox="1">
            <a:spLocks noGrp="1"/>
          </p:cNvSpPr>
          <p:nvPr>
            <p:ph type="title"/>
          </p:nvPr>
        </p:nvSpPr>
        <p:spPr>
          <a:xfrm>
            <a:off x="838199" y="397773"/>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Sharing Our Reflections</a:t>
            </a:r>
            <a:endParaRPr/>
          </a:p>
        </p:txBody>
      </p:sp>
      <p:sp>
        <p:nvSpPr>
          <p:cNvPr id="210" name="Google Shape;210;p18"/>
          <p:cNvSpPr txBox="1"/>
          <p:nvPr/>
        </p:nvSpPr>
        <p:spPr>
          <a:xfrm>
            <a:off x="560725" y="1364999"/>
            <a:ext cx="11280000" cy="4465798"/>
          </a:xfrm>
          <a:prstGeom prst="rect">
            <a:avLst/>
          </a:prstGeom>
          <a:noFill/>
          <a:ln>
            <a:noFill/>
          </a:ln>
        </p:spPr>
        <p:txBody>
          <a:bodyPr spcFirstLastPara="1" wrap="square" lIns="91425" tIns="45700" rIns="91425" bIns="45700" anchor="t" anchorCtr="0">
            <a:spAutoFit/>
          </a:bodyPr>
          <a:lstStyle/>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ea typeface="Verdana"/>
                <a:cs typeface="Verdana"/>
                <a:sym typeface="Verdana"/>
              </a:rPr>
              <a:t>What can we say and do to be messengers of peace on behalf of Christ?</a:t>
            </a:r>
            <a:endParaRPr sz="3200" dirty="0">
              <a:solidFill>
                <a:schemeClr val="dk1"/>
              </a:solidFill>
              <a:ea typeface="Verdana"/>
              <a:cs typeface="Verdana"/>
              <a:sym typeface="Verdana"/>
            </a:endParaRPr>
          </a:p>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ea typeface="Verdana"/>
                <a:cs typeface="Verdana"/>
                <a:sym typeface="Verdana"/>
              </a:rPr>
              <a:t>Can we today declare the same ancient words: “the kingdom of God has come near you”? If so, what actions would that make a visible reality? What actions are inappropriate?</a:t>
            </a:r>
            <a:endParaRPr sz="3200" dirty="0">
              <a:solidFill>
                <a:schemeClr val="dk1"/>
              </a:solidFill>
              <a:ea typeface="Verdana"/>
              <a:cs typeface="Verdana"/>
              <a:sym typeface="Verdana"/>
            </a:endParaRPr>
          </a:p>
          <a:p>
            <a:pPr marL="457200" lvl="0" indent="-431800" algn="l" rtl="0">
              <a:lnSpc>
                <a:spcPct val="90000"/>
              </a:lnSpc>
              <a:spcBef>
                <a:spcPts val="1000"/>
              </a:spcBef>
              <a:spcAft>
                <a:spcPts val="0"/>
              </a:spcAft>
              <a:buClr>
                <a:schemeClr val="dk1"/>
              </a:buClr>
              <a:buSzPts val="3200"/>
              <a:buFont typeface="Calibri"/>
              <a:buAutoNum type="arabicPeriod"/>
            </a:pPr>
            <a:r>
              <a:rPr lang="en-CA" sz="3200" dirty="0">
                <a:solidFill>
                  <a:schemeClr val="dk1"/>
                </a:solidFill>
                <a:ea typeface="Verdana"/>
                <a:cs typeface="Verdana"/>
                <a:sym typeface="Verdana"/>
              </a:rPr>
              <a:t>What are some of the places the Lord may be sending our congregation and our diocesan church to go to as we hear this passage today?</a:t>
            </a:r>
            <a:endParaRPr sz="3200" dirty="0">
              <a:solidFill>
                <a:schemeClr val="dk1"/>
              </a:solidFill>
              <a:ea typeface="Verdana"/>
              <a:cs typeface="Verdana"/>
              <a:sym typeface="Verda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273d08233bd_0_28"/>
          <p:cNvSpPr txBox="1">
            <a:spLocks noGrp="1"/>
          </p:cNvSpPr>
          <p:nvPr>
            <p:ph type="title"/>
          </p:nvPr>
        </p:nvSpPr>
        <p:spPr>
          <a:xfrm>
            <a:off x="838200" y="1012369"/>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Capturing Our Reflections</a:t>
            </a:r>
            <a:endParaRPr/>
          </a:p>
        </p:txBody>
      </p:sp>
      <p:sp>
        <p:nvSpPr>
          <p:cNvPr id="216" name="Google Shape;216;g273d08233bd_0_28"/>
          <p:cNvSpPr txBox="1"/>
          <p:nvPr/>
        </p:nvSpPr>
        <p:spPr>
          <a:xfrm>
            <a:off x="551250" y="2090418"/>
            <a:ext cx="11280000" cy="341627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CA" sz="3600" b="0" i="0" u="none" strike="noStrike" cap="none" dirty="0">
                <a:solidFill>
                  <a:schemeClr val="dk1"/>
                </a:solidFill>
                <a:ea typeface="Calibri"/>
                <a:cs typeface="Calibri"/>
                <a:sym typeface="Calibri"/>
              </a:rPr>
              <a:t>Consider the four steps helpful in identifying and capturing any divine sparks that have come up:</a:t>
            </a:r>
            <a:endParaRPr sz="3600" b="0" i="0" u="none" strike="noStrike" cap="none" dirty="0">
              <a:solidFill>
                <a:schemeClr val="dk1"/>
              </a:solidFill>
              <a:ea typeface="Calibri"/>
              <a:cs typeface="Calibri"/>
              <a:sym typeface="Calibri"/>
            </a:endParaRPr>
          </a:p>
          <a:p>
            <a:pPr marL="742950" marR="0" lvl="0" indent="-742950" algn="l" rtl="0">
              <a:lnSpc>
                <a:spcPct val="100000"/>
              </a:lnSpc>
              <a:spcBef>
                <a:spcPts val="0"/>
              </a:spcBef>
              <a:spcAft>
                <a:spcPts val="0"/>
              </a:spcAft>
              <a:buClr>
                <a:schemeClr val="dk1"/>
              </a:buClr>
              <a:buSzPts val="4000"/>
              <a:buFont typeface="+mj-lt"/>
              <a:buAutoNum type="arabicPeriod"/>
            </a:pPr>
            <a:r>
              <a:rPr lang="en-CA" sz="3600" b="0" i="0" u="none" strike="noStrike" cap="none" dirty="0">
                <a:solidFill>
                  <a:schemeClr val="dk1"/>
                </a:solidFill>
                <a:ea typeface="Calibri"/>
                <a:cs typeface="Calibri"/>
                <a:sym typeface="Calibri"/>
              </a:rPr>
              <a:t>Listening</a:t>
            </a:r>
            <a:endParaRPr sz="3600" b="0" i="0" u="none" strike="noStrike" cap="none" dirty="0">
              <a:solidFill>
                <a:schemeClr val="dk1"/>
              </a:solidFill>
              <a:ea typeface="Calibri"/>
              <a:cs typeface="Calibri"/>
              <a:sym typeface="Calibri"/>
            </a:endParaRPr>
          </a:p>
          <a:p>
            <a:pPr marL="742950" marR="0" lvl="0" indent="-742950" algn="l" rtl="0">
              <a:lnSpc>
                <a:spcPct val="100000"/>
              </a:lnSpc>
              <a:spcBef>
                <a:spcPts val="0"/>
              </a:spcBef>
              <a:spcAft>
                <a:spcPts val="0"/>
              </a:spcAft>
              <a:buClr>
                <a:schemeClr val="dk1"/>
              </a:buClr>
              <a:buSzPts val="4000"/>
              <a:buFont typeface="+mj-lt"/>
              <a:buAutoNum type="arabicPeriod"/>
            </a:pPr>
            <a:r>
              <a:rPr lang="en-CA" sz="3600" b="0" i="0" u="none" strike="noStrike" cap="none" dirty="0">
                <a:solidFill>
                  <a:schemeClr val="dk1"/>
                </a:solidFill>
                <a:ea typeface="Calibri"/>
                <a:cs typeface="Calibri"/>
                <a:sym typeface="Calibri"/>
              </a:rPr>
              <a:t>Capturing</a:t>
            </a:r>
            <a:endParaRPr sz="3600" b="0" i="0" u="none" strike="noStrike" cap="none" dirty="0">
              <a:solidFill>
                <a:schemeClr val="dk1"/>
              </a:solidFill>
              <a:ea typeface="Calibri"/>
              <a:cs typeface="Calibri"/>
              <a:sym typeface="Calibri"/>
            </a:endParaRPr>
          </a:p>
          <a:p>
            <a:pPr marL="742950" marR="0" lvl="0" indent="-742950" algn="l" rtl="0">
              <a:lnSpc>
                <a:spcPct val="100000"/>
              </a:lnSpc>
              <a:spcBef>
                <a:spcPts val="0"/>
              </a:spcBef>
              <a:spcAft>
                <a:spcPts val="0"/>
              </a:spcAft>
              <a:buClr>
                <a:schemeClr val="dk1"/>
              </a:buClr>
              <a:buSzPts val="4000"/>
              <a:buFont typeface="+mj-lt"/>
              <a:buAutoNum type="arabicPeriod"/>
            </a:pPr>
            <a:r>
              <a:rPr lang="en-CA" sz="3600" b="0" i="0" u="none" strike="noStrike" cap="none" dirty="0">
                <a:solidFill>
                  <a:schemeClr val="dk1"/>
                </a:solidFill>
                <a:ea typeface="Calibri"/>
                <a:cs typeface="Calibri"/>
                <a:sym typeface="Calibri"/>
              </a:rPr>
              <a:t>Sharing</a:t>
            </a:r>
            <a:endParaRPr sz="3600" b="0" i="0" u="none" strike="noStrike" cap="none" dirty="0">
              <a:solidFill>
                <a:schemeClr val="dk1"/>
              </a:solidFill>
              <a:ea typeface="Calibri"/>
              <a:cs typeface="Calibri"/>
              <a:sym typeface="Calibri"/>
            </a:endParaRPr>
          </a:p>
          <a:p>
            <a:pPr marL="742950" marR="0" lvl="0" indent="-742950" algn="l" rtl="0">
              <a:lnSpc>
                <a:spcPct val="100000"/>
              </a:lnSpc>
              <a:spcBef>
                <a:spcPts val="0"/>
              </a:spcBef>
              <a:spcAft>
                <a:spcPts val="0"/>
              </a:spcAft>
              <a:buClr>
                <a:schemeClr val="dk1"/>
              </a:buClr>
              <a:buSzPts val="4000"/>
              <a:buFont typeface="+mj-lt"/>
              <a:buAutoNum type="arabicPeriod"/>
            </a:pPr>
            <a:r>
              <a:rPr lang="en-CA" sz="3600" b="0" i="0" u="none" strike="noStrike" cap="none" dirty="0">
                <a:solidFill>
                  <a:schemeClr val="dk1"/>
                </a:solidFill>
                <a:ea typeface="Calibri"/>
                <a:cs typeface="Calibri"/>
                <a:sym typeface="Calibri"/>
              </a:rPr>
              <a:t>Acting</a:t>
            </a:r>
            <a:endParaRPr sz="3600" b="0" i="0" u="none" strike="noStrike" cap="none" dirty="0">
              <a:solidFill>
                <a:schemeClr val="dk1"/>
              </a:solidFill>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9"/>
          <p:cNvSpPr txBox="1">
            <a:spLocks noGrp="1"/>
          </p:cNvSpPr>
          <p:nvPr>
            <p:ph type="title"/>
          </p:nvPr>
        </p:nvSpPr>
        <p:spPr>
          <a:xfrm>
            <a:off x="838200" y="1012369"/>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Capturing Our Reflections</a:t>
            </a:r>
            <a:endParaRPr/>
          </a:p>
        </p:txBody>
      </p:sp>
      <p:sp>
        <p:nvSpPr>
          <p:cNvPr id="222" name="Google Shape;222;p19"/>
          <p:cNvSpPr txBox="1"/>
          <p:nvPr/>
        </p:nvSpPr>
        <p:spPr>
          <a:xfrm>
            <a:off x="455950" y="2150993"/>
            <a:ext cx="11280099" cy="3416279"/>
          </a:xfrm>
          <a:prstGeom prst="rect">
            <a:avLst/>
          </a:prstGeom>
          <a:noFill/>
          <a:ln>
            <a:noFill/>
          </a:ln>
        </p:spPr>
        <p:txBody>
          <a:bodyPr spcFirstLastPara="1" wrap="square" lIns="91425" tIns="45700" rIns="91425" bIns="45700" anchor="t" anchorCtr="0">
            <a:spAutoFit/>
          </a:bodyPr>
          <a:lstStyle/>
          <a:p>
            <a:pPr marL="742950" marR="0" lvl="0" indent="-742950" algn="l" rtl="0">
              <a:lnSpc>
                <a:spcPct val="100000"/>
              </a:lnSpc>
              <a:spcBef>
                <a:spcPts val="0"/>
              </a:spcBef>
              <a:spcAft>
                <a:spcPts val="0"/>
              </a:spcAft>
              <a:buClr>
                <a:schemeClr val="dk1"/>
              </a:buClr>
              <a:buSzPts val="4000"/>
              <a:buFont typeface="Calibri"/>
              <a:buAutoNum type="arabicPeriod"/>
            </a:pPr>
            <a:r>
              <a:rPr lang="en-CA" sz="3600" b="0" i="0" u="none" strike="noStrike" cap="none" dirty="0">
                <a:solidFill>
                  <a:schemeClr val="dk1"/>
                </a:solidFill>
                <a:ea typeface="Calibri"/>
                <a:cs typeface="Calibri"/>
                <a:sym typeface="Calibri"/>
              </a:rPr>
              <a:t>Were sparks kindled during this prayer session? Write down any important ideas that emerged and ensure that there is group consensus.</a:t>
            </a:r>
            <a:endParaRPr sz="1200" b="0" i="0" u="none" strike="noStrike" cap="none" dirty="0">
              <a:solidFill>
                <a:srgbClr val="000000"/>
              </a:solidFill>
              <a:ea typeface="Arial"/>
              <a:cs typeface="Arial"/>
              <a:sym typeface="Arial"/>
            </a:endParaRPr>
          </a:p>
          <a:p>
            <a:pPr marL="742950" marR="0" lvl="0" indent="-742950" algn="l" rtl="0">
              <a:lnSpc>
                <a:spcPct val="100000"/>
              </a:lnSpc>
              <a:spcBef>
                <a:spcPts val="0"/>
              </a:spcBef>
              <a:spcAft>
                <a:spcPts val="0"/>
              </a:spcAft>
              <a:buClr>
                <a:schemeClr val="dk1"/>
              </a:buClr>
              <a:buSzPts val="4000"/>
              <a:buFont typeface="Calibri"/>
              <a:buAutoNum type="arabicPeriod"/>
            </a:pPr>
            <a:r>
              <a:rPr lang="en-CA" sz="3600" b="0" i="0" u="none" strike="noStrike" cap="none" dirty="0">
                <a:solidFill>
                  <a:schemeClr val="dk1"/>
                </a:solidFill>
                <a:ea typeface="Calibri"/>
                <a:cs typeface="Calibri"/>
                <a:sym typeface="Calibri"/>
              </a:rPr>
              <a:t>Who do these sparks need to be shared with at this time? Find a way to share the insights gained with those who need to hear them.</a:t>
            </a:r>
            <a:endParaRPr sz="1200" b="0" i="0" u="none" strike="noStrike" cap="none" dirty="0">
              <a:solidFill>
                <a:srgbClr val="000000"/>
              </a:solidFil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0"/>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Hymn</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3" name="Google Shape;233;p2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Closing Prayer</a:t>
            </a:r>
            <a:endParaRPr/>
          </a:p>
        </p:txBody>
      </p:sp>
      <p:sp>
        <p:nvSpPr>
          <p:cNvPr id="232" name="Google Shape;232;p21"/>
          <p:cNvSpPr txBox="1">
            <a:spLocks noGrp="1"/>
          </p:cNvSpPr>
          <p:nvPr>
            <p:ph idx="1"/>
          </p:nvPr>
        </p:nvSpPr>
        <p:spPr>
          <a:xfrm>
            <a:off x="838200" y="1454150"/>
            <a:ext cx="10515600" cy="4351338"/>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chemeClr val="dk1"/>
              </a:buClr>
              <a:buSzPct val="100000"/>
              <a:buNone/>
            </a:pPr>
            <a:r>
              <a:rPr lang="en-CA" sz="3600" dirty="0"/>
              <a:t>O Holy God, you breathe your life-giving Spirit into this parish and diocese and call us to join together in mission for the spreading of the Gospel: show us the people to whom we should go and the path we should travel; help us to understand the deep longings of their hearts, and enable us to feed them through the living presence of Jesus Christ our Saviour, in whose power we set forth and in whose Name we pray. </a:t>
            </a:r>
            <a:r>
              <a:rPr lang="en-CA" sz="3600" b="1" dirty="0"/>
              <a:t>Amen.</a:t>
            </a:r>
            <a:r>
              <a:rPr lang="en-CA" sz="3600" dirty="0"/>
              <a:t>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3"/>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Hymn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9" name="Google Shape;239;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Lord’s Prayer</a:t>
            </a:r>
            <a:endParaRPr/>
          </a:p>
        </p:txBody>
      </p:sp>
      <p:sp>
        <p:nvSpPr>
          <p:cNvPr id="238" name="Google Shape;238;p2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dirty="0"/>
              <a:t>Our Father in heaven, hallowed be your name, your kingdom come, your will be done, on earth as in heaven. Give us today our daily bread. Forgive us our sins as we forgive those who sin against us. Save us from the time of trial, and deliver us from evil. For the kingdom, the power, and the glory are yours, now and for ever. Amen.</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5" name="Google Shape;245;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Dismissal</a:t>
            </a:r>
            <a:endParaRPr/>
          </a:p>
        </p:txBody>
      </p:sp>
      <p:sp>
        <p:nvSpPr>
          <p:cNvPr id="244" name="Google Shape;244;p2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dirty="0"/>
              <a:t>Let us bless the Lord. </a:t>
            </a:r>
            <a:endParaRPr dirty="0"/>
          </a:p>
          <a:p>
            <a:pPr marL="0" lvl="0" indent="0" algn="l" rtl="0">
              <a:lnSpc>
                <a:spcPct val="90000"/>
              </a:lnSpc>
              <a:spcBef>
                <a:spcPts val="1000"/>
              </a:spcBef>
              <a:spcAft>
                <a:spcPts val="0"/>
              </a:spcAft>
              <a:buClr>
                <a:schemeClr val="dk1"/>
              </a:buClr>
              <a:buSzPts val="3600"/>
              <a:buNone/>
            </a:pPr>
            <a:r>
              <a:rPr lang="en-CA" sz="3600" b="1" dirty="0"/>
              <a:t>Thanks be to God.</a:t>
            </a:r>
            <a:r>
              <a:rPr lang="en-CA" sz="3600" dirty="0"/>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1" name="Google Shape;101;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100"/>
              <a:buFont typeface="Arial"/>
              <a:buNone/>
            </a:pPr>
            <a:r>
              <a:rPr lang="en-CA" sz="3600"/>
              <a:t>Luke 10:1-11</a:t>
            </a:r>
            <a:endParaRPr sz="3600"/>
          </a:p>
          <a:p>
            <a:pPr marL="0" lvl="0" indent="0" algn="l" rtl="0">
              <a:lnSpc>
                <a:spcPct val="90000"/>
              </a:lnSpc>
              <a:spcBef>
                <a:spcPts val="0"/>
              </a:spcBef>
              <a:spcAft>
                <a:spcPts val="0"/>
              </a:spcAft>
              <a:buClr>
                <a:schemeClr val="dk1"/>
              </a:buClr>
              <a:buSzPts val="1100"/>
              <a:buFont typeface="Arial"/>
              <a:buNone/>
            </a:pPr>
            <a:r>
              <a:rPr lang="en-CA" sz="3600"/>
              <a:t>The Mission of the Seventy</a:t>
            </a:r>
            <a:endParaRPr sz="3600"/>
          </a:p>
        </p:txBody>
      </p:sp>
      <p:sp>
        <p:nvSpPr>
          <p:cNvPr id="100" name="Google Shape;100;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CA" sz="3600"/>
              <a:t>As the passage is read a </a:t>
            </a:r>
            <a:r>
              <a:rPr lang="en-CA" sz="3600" b="1"/>
              <a:t>first</a:t>
            </a:r>
            <a:r>
              <a:rPr lang="en-CA" sz="3600"/>
              <a:t> time, notice which word(s), sentence(s), or image(s) catch your attention.</a:t>
            </a:r>
            <a:endParaRPr/>
          </a:p>
          <a:p>
            <a:pPr marL="0" lvl="0" indent="0" algn="l" rtl="0">
              <a:lnSpc>
                <a:spcPct val="90000"/>
              </a:lnSpc>
              <a:spcBef>
                <a:spcPts val="1000"/>
              </a:spcBef>
              <a:spcAft>
                <a:spcPts val="0"/>
              </a:spcAft>
              <a:buClr>
                <a:schemeClr val="dk1"/>
              </a:buClr>
              <a:buSzPts val="3600"/>
              <a:buNone/>
            </a:pPr>
            <a:endParaRPr sz="3600"/>
          </a:p>
          <a:p>
            <a:pPr marL="0" lvl="0" indent="0" algn="l" rtl="0">
              <a:lnSpc>
                <a:spcPct val="90000"/>
              </a:lnSpc>
              <a:spcBef>
                <a:spcPts val="1000"/>
              </a:spcBef>
              <a:spcAft>
                <a:spcPts val="0"/>
              </a:spcAft>
              <a:buClr>
                <a:schemeClr val="dk1"/>
              </a:buClr>
              <a:buSzPts val="3600"/>
              <a:buNone/>
            </a:pPr>
            <a:r>
              <a:rPr lang="en-CA" sz="3600"/>
              <a:t>It might stand out, or “shimmer” as the story is read.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g2ebd5d5facb_0_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Verdana"/>
              <a:buNone/>
            </a:pPr>
            <a:r>
              <a:rPr lang="en-CA"/>
              <a:t>The First Reading (NRSV)</a:t>
            </a:r>
            <a:endParaRPr/>
          </a:p>
        </p:txBody>
      </p:sp>
      <p:sp>
        <p:nvSpPr>
          <p:cNvPr id="106" name="Google Shape;106;g2ebd5d5facb_0_2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None/>
            </a:pPr>
            <a:r>
              <a:rPr lang="en-CA" sz="3600"/>
              <a:t>After this the Lord appointed seventy others and sent them on ahead of him in pairs to every town and place where he himself intended to go. He said to them, ‘The harvest is plentiful, but the labourers are few; therefore ask the Lord of the harvest to send out labourers into his harvest. </a:t>
            </a:r>
            <a:endParaRPr sz="3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2ebd5d5facb_0_29"/>
          <p:cNvSpPr txBox="1">
            <a:spLocks noGrp="1"/>
          </p:cNvSpPr>
          <p:nvPr>
            <p:ph idx="1"/>
          </p:nvPr>
        </p:nvSpPr>
        <p:spPr>
          <a:xfrm>
            <a:off x="838200" y="157797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dirty="0"/>
          </a:p>
          <a:p>
            <a:pPr marL="0" lvl="0" indent="0" algn="l" rtl="0">
              <a:spcBef>
                <a:spcPts val="0"/>
              </a:spcBef>
              <a:spcAft>
                <a:spcPts val="0"/>
              </a:spcAft>
              <a:buClr>
                <a:schemeClr val="dk1"/>
              </a:buClr>
              <a:buSzPts val="1100"/>
              <a:buNone/>
            </a:pPr>
            <a:r>
              <a:rPr lang="en-CA" sz="3600" dirty="0"/>
              <a:t>Go on your way. See, I am sending you out like lambs into the midst of wolves. Carry no purse, no bag, no sandals; and greet no one on the road. Whatever house you enter, first say, “Peace to this house!” And if anyone is there who shares in peace, your peace will rest on that person; but if not, it will return to you. </a:t>
            </a:r>
            <a:endParaRP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ebd5d5facb_0_33"/>
          <p:cNvSpPr txBox="1">
            <a:spLocks noGrp="1"/>
          </p:cNvSpPr>
          <p:nvPr>
            <p:ph idx="1"/>
          </p:nvPr>
        </p:nvSpPr>
        <p:spPr>
          <a:xfrm>
            <a:off x="838200" y="1454150"/>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dirty="0"/>
          </a:p>
          <a:p>
            <a:pPr marL="0" lvl="0" indent="0" algn="l" rtl="0">
              <a:spcBef>
                <a:spcPts val="0"/>
              </a:spcBef>
              <a:spcAft>
                <a:spcPts val="0"/>
              </a:spcAft>
              <a:buClr>
                <a:schemeClr val="dk1"/>
              </a:buClr>
              <a:buSzPts val="1100"/>
              <a:buNone/>
            </a:pPr>
            <a:r>
              <a:rPr lang="en-CA" sz="3600" dirty="0"/>
              <a:t>Remain in the same house, eating and drinking whatever they provide, for the labourer deserves to be paid. Do not move about from house to house. Whenever you enter a town and its people welcome you, eat what is set before you; cure the sick who are there, and say to them, “The kingdom of God has come near to you.” </a:t>
            </a:r>
            <a:endParaRP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ebd5d5facb_0_3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100"/>
              <a:buFont typeface="Arial"/>
              <a:buNone/>
            </a:pPr>
            <a:endParaRPr sz="3600"/>
          </a:p>
          <a:p>
            <a:pPr marL="0" lvl="0" indent="0" algn="l" rtl="0">
              <a:spcBef>
                <a:spcPts val="0"/>
              </a:spcBef>
              <a:spcAft>
                <a:spcPts val="0"/>
              </a:spcAft>
              <a:buClr>
                <a:schemeClr val="dk1"/>
              </a:buClr>
              <a:buSzPts val="1100"/>
              <a:buNone/>
            </a:pPr>
            <a:r>
              <a:rPr lang="en-CA" sz="3600"/>
              <a:t>But whenever you enter a town and they do not welcome you, go out into its streets and say, “Even the dust of your town that clings to our feet, we wipe off in protest against you. Yet know this: the kingdom of God has come near.”</a:t>
            </a:r>
            <a:endParaRPr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38200" y="2766218"/>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Verdana"/>
              <a:buNone/>
            </a:pPr>
            <a:r>
              <a:rPr lang="en-CA"/>
              <a:t>Silence</a:t>
            </a:r>
            <a:endParaRPr/>
          </a:p>
        </p:txBody>
      </p:sp>
    </p:spTree>
  </p:cSld>
  <p:clrMapOvr>
    <a:masterClrMapping/>
  </p:clrMapOvr>
</p:sld>
</file>

<file path=ppt/theme/theme1.xml><?xml version="1.0" encoding="utf-8"?>
<a:theme xmlns:a="http://schemas.openxmlformats.org/drawingml/2006/main" name="Theme2">
  <a:themeElements>
    <a:clrScheme name="ADO">
      <a:dk1>
        <a:srgbClr val="000000"/>
      </a:dk1>
      <a:lt1>
        <a:srgbClr val="FFFFFF"/>
      </a:lt1>
      <a:dk2>
        <a:srgbClr val="FFFFFF"/>
      </a:dk2>
      <a:lt2>
        <a:srgbClr val="FFFFFF"/>
      </a:lt2>
      <a:accent1>
        <a:srgbClr val="B10097"/>
      </a:accent1>
      <a:accent2>
        <a:srgbClr val="FB471F"/>
      </a:accent2>
      <a:accent3>
        <a:srgbClr val="FFA40D"/>
      </a:accent3>
      <a:accent4>
        <a:srgbClr val="CE0019"/>
      </a:accent4>
      <a:accent5>
        <a:srgbClr val="4D11A7"/>
      </a:accent5>
      <a:accent6>
        <a:srgbClr val="FFA40D"/>
      </a:accent6>
      <a:hlink>
        <a:srgbClr val="B10097"/>
      </a:hlink>
      <a:folHlink>
        <a:srgbClr val="FFA40D"/>
      </a:folHlink>
    </a:clrScheme>
    <a:fontScheme name="ADO 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000" dirty="0">
            <a:latin typeface="Trebuchet MS" panose="020B0703020202090204" pitchFamily="34" charset="0"/>
          </a:defRPr>
        </a:defPPr>
      </a:lstStyle>
    </a:txDef>
  </a:objectDefaults>
  <a:extraClrSchemeLst/>
  <a:extLst>
    <a:ext uri="{05A4C25C-085E-4340-85A3-A5531E510DB2}">
      <thm15:themeFamily xmlns:thm15="http://schemas.microsoft.com/office/thememl/2012/main" name="Theme2" id="{76F7DAA4-A43E-400B-9A59-C2130CE04A72}" vid="{625A1102-3E47-46F5-ABFA-92AA54A38A41}"/>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0</TotalTime>
  <Words>1501</Words>
  <Application>Microsoft Office PowerPoint</Application>
  <PresentationFormat>Widescreen</PresentationFormat>
  <Paragraphs>70</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Trebuchet MS</vt:lpstr>
      <vt:lpstr>Verdana</vt:lpstr>
      <vt:lpstr>Theme2</vt:lpstr>
      <vt:lpstr>A Time of Prayer:  Listening for Divine Sparks in our Midst  Slides for Bible Study  September, 2024</vt:lpstr>
      <vt:lpstr>Opening Prayer</vt:lpstr>
      <vt:lpstr>Hymn</vt:lpstr>
      <vt:lpstr>Luke 10:1-11 The Mission of the Seventy</vt:lpstr>
      <vt:lpstr>The First Reading (NRSV)</vt:lpstr>
      <vt:lpstr>PowerPoint Presentation</vt:lpstr>
      <vt:lpstr>PowerPoint Presentation</vt:lpstr>
      <vt:lpstr>PowerPoint Presentation</vt:lpstr>
      <vt:lpstr>Silence</vt:lpstr>
      <vt:lpstr>Sharing Our  Word, Phrase or Idea</vt:lpstr>
      <vt:lpstr>PowerPoint Presentation</vt:lpstr>
      <vt:lpstr>The Second Reading (The Message)</vt:lpstr>
      <vt:lpstr>PowerPoint Presentation</vt:lpstr>
      <vt:lpstr>PowerPoint Presentation</vt:lpstr>
      <vt:lpstr>PowerPoint Presentation</vt:lpstr>
      <vt:lpstr>PowerPoint Presentation</vt:lpstr>
      <vt:lpstr>Silence</vt:lpstr>
      <vt:lpstr>Sharing Our  Word, Phrase or Idea</vt:lpstr>
      <vt:lpstr>PowerPoint Presentation</vt:lpstr>
      <vt:lpstr>The Third Reading (NRSV)</vt:lpstr>
      <vt:lpstr>PowerPoint Presentation</vt:lpstr>
      <vt:lpstr>PowerPoint Presentation</vt:lpstr>
      <vt:lpstr>PowerPoint Presentation</vt:lpstr>
      <vt:lpstr>Silence</vt:lpstr>
      <vt:lpstr>Sharing Our Reflections</vt:lpstr>
      <vt:lpstr>Capturing Our Reflections</vt:lpstr>
      <vt:lpstr>Capturing Our Reflections</vt:lpstr>
      <vt:lpstr>Hymn</vt:lpstr>
      <vt:lpstr>Closing Prayer</vt:lpstr>
      <vt:lpstr>The Lord’s Prayer</vt:lpstr>
      <vt:lpstr>Dismissal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Simone Hurkmans</dc:creator>
  <cp:lastModifiedBy>Regina Silva</cp:lastModifiedBy>
  <cp:revision>1</cp:revision>
  <dcterms:created xsi:type="dcterms:W3CDTF">2023-09-12T17:34:16Z</dcterms:created>
  <dcterms:modified xsi:type="dcterms:W3CDTF">2024-08-13T18:23:56Z</dcterms:modified>
</cp:coreProperties>
</file>