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7" roundtripDataSignature="AMtx7mgFfrK//x3WlseEMMm0Ldwztk2z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9" d="100"/>
          <a:sy n="99" d="100"/>
        </p:scale>
        <p:origin x="8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ebd5d5facb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g2ebd5d5facb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5" name="Google Shape;14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0" name="Google Shape;15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fff9ecb9e5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g2fff9ecb9e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fff9ecb9e5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g2fff9ecb9e5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1" name="Google Shape;17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6" name="Google Shape;17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1" name="Google Shape;18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0ba226b6e9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6" name="Google Shape;186;g30ba226b6e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0ba226b6e9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2" name="Google Shape;192;g30ba226b6e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0ba226b6e9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7" name="Google Shape;197;g30ba226b6e9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0ba226b6e9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g30ba226b6e9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73d08233b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8" name="Google Shape;218;g273d08233b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4" name="Google Shape;22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fff9ecb9e5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g2fff9ecb9e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5" name="Google Shape;23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1" name="Google Shape;24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0ba226b6e9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g30ba226b6e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8" name="Google Shape;1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ebd5d5facb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g2ebd5d5facb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fff9ecb9e5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fff9ecb9e5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ebd5d5facb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g2ebd5d5fac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0B20-9120-144D-8FD1-3C074BDD7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89BD9-F34B-CE4A-B48C-0D0BFDF31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8BA344-DF9F-634A-802F-0E8A283EF46A}"/>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2EA151C-B75C-3543-BCE7-594CBE9F3F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2347C7-C840-584A-8EB3-24929E7074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27511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1FF2-13A5-4043-962C-A3F7F9EDF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CDA7D-AD01-8C46-9B6F-02A1DF677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E38E5-486D-4342-A547-A9EDD18A819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41E8C94-C7D3-994C-8E6C-4F6A113C5D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E5E43C-CC47-1B43-A2E8-EE874008038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96622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6DD83-AB0C-6C4F-9E24-355E50DB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9E17-4294-1A4A-BF2D-6325C4312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BCEB-3F29-8640-A89B-014692B498B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2BF7940A-FE12-CB48-A722-4251533729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9EB122-EACB-7B49-B3F1-E0C362CFC3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87234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80584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CA66-4B15-BE41-A877-B3130D6B8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BF47E-AE39-514E-886A-1DE73AE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9E45F-D76E-A04B-8D73-B9EE7FF28D0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B0BB000-C87A-9B46-818D-DF6E220A2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4EE70C-926C-4347-9784-320902AB0E4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18758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5EB7-17C4-1142-A466-676367778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0AFAF-08DE-5C41-8B9B-60909500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0A1AE-88C4-214F-8992-11F54CC729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2204B-2B8C-1E44-A3D9-7AB95B334BF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BF076511-78EF-1041-B730-DEB50A5710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2EA61-2F63-6B4C-9812-EDAD60D1BE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0444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D582-DECA-864A-88AC-761B61060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FF238-1CFA-414C-BF9E-8A1632D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3FBB5-D1D5-FF4E-8425-6745D959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D4D93A-98BB-F243-8B3B-9DCD99486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14F7B-BDFC-FE46-8987-F3FC2E3F7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0335-4790-9F4B-A08A-4C8526F09AB0}"/>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95BB04B7-C439-DC43-8AC2-5A829785CC0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95C3EA-514C-264E-BDD7-767D12E034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95733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2C92A-A706-8447-995C-72203B3ECFC8}"/>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3611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F52ED-BD9A-0148-933F-21CFF4B69CA5}"/>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023379C0-6D7A-924F-A6BA-7DC42BDF72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2620A55-1E3C-464C-A19F-6ADE390DFDD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593989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6810-03B0-0840-9C8F-C193B2452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6EC1F8-A50C-8D44-8C4C-2C1F5E25D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BB387-ED92-F24C-8DBE-573D4B24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36730-559C-9647-B325-24B81B9B22C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79482693-8AA9-CF45-B3CB-AE371A53CC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E73AC9-CBEA-2F48-83DD-83B8521B49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63863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44DE-09CB-5E4D-A77D-81288FDCB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3B794-4D3B-8A46-A700-4E114DA1C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8137D1B-332D-E143-8D58-FCAC69938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B6C7E-7954-AB45-B63C-AA66DA6DF35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00B283F-B7A8-984F-9DC8-12037DE942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CF2C60-C5E1-0D44-9CFF-AD5B8794118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75811918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50244-FB6C-5F4A-95A3-B3FC84C57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3AABE-1176-6842-B18C-728ADD126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A0BE8-4453-3847-B6FB-A91F4C0D3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a:extLst>
              <a:ext uri="{FF2B5EF4-FFF2-40B4-BE49-F238E27FC236}">
                <a16:creationId xmlns:a16="http://schemas.microsoft.com/office/drawing/2014/main" id="{D8B45527-6759-BB43-A61B-E13A1053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346D29-8741-E24B-8A3F-74DB03BC2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143046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86928"/>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dirty="0"/>
              <a:t>A Time of Prayer: </a:t>
            </a:r>
            <a:br>
              <a:rPr lang="en-CA" sz="4800" dirty="0"/>
            </a:br>
            <a:r>
              <a:rPr lang="en-CA" sz="4800" dirty="0"/>
              <a:t>Listening for Divine Sparks in our Midst</a:t>
            </a:r>
            <a:br>
              <a:rPr lang="en-CA" sz="4800" dirty="0"/>
            </a:br>
            <a:br>
              <a:rPr lang="en-CA" sz="4800" dirty="0"/>
            </a:br>
            <a:r>
              <a:rPr lang="en-CA" sz="4800" dirty="0"/>
              <a:t>Slides for Bible Study</a:t>
            </a:r>
            <a:br>
              <a:rPr lang="en-CA" sz="4800" dirty="0"/>
            </a:br>
            <a:br>
              <a:rPr lang="en-CA" sz="4800" dirty="0"/>
            </a:br>
            <a:r>
              <a:rPr lang="en-CA" sz="3600" dirty="0"/>
              <a:t>November, 2024</a:t>
            </a:r>
            <a:endParaRP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ebd5d5facb_0_3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For no one can lay any foundation other than the one that has been laid; that foundation is Jesus Christ. Now if anyone builds on the foundation with gold, silver, precious stones, wood, hay, straw— the work of each builder will become visible</a:t>
            </a:r>
            <a:endParaRPr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second</a:t>
            </a:r>
            <a:r>
              <a:rPr lang="en-CA" sz="3600"/>
              <a:t> time, notice again which word(s), sentence(s), or image(s) catch your attention, but also consider what idea(s), feeling(s) or reflections may emerge.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highlight>
                  <a:schemeClr val="lt1"/>
                </a:highlight>
              </a:rPr>
              <a:t>The Second Reading </a:t>
            </a:r>
            <a:r>
              <a:rPr lang="en-CA" sz="3200">
                <a:highlight>
                  <a:schemeClr val="lt1"/>
                </a:highlight>
              </a:rPr>
              <a:t>(The Message)</a:t>
            </a:r>
            <a:endParaRPr>
              <a:highlight>
                <a:schemeClr val="lt1"/>
              </a:highlight>
            </a:endParaRPr>
          </a:p>
        </p:txBody>
      </p:sp>
      <p:sp>
        <p:nvSpPr>
          <p:cNvPr id="152" name="Google Shape;152;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Who do you think Paul is, anyway? Or Apollos, for that matter? Servants, both of us—servants who waited on you as you gradually learned to entrust your lives to our mutual Master. We each carried out our servant assignment. I planted the seed, Apollos watered the plants, but God made you grow.</a:t>
            </a:r>
            <a:endParaRPr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fff9ecb9e5_0_2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It’s not the one who plants or the one who waters who is at the center of this process but God, who makes things grow. Planting and watering are menial servant jobs at minimum wages. What makes them worth doing is the God we are serving. You happen to be God’s field in which we are working.</a:t>
            </a:r>
            <a:endParaRPr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2fff9ecb9e5_0_2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Or, to put it another way, you are God’s house. Using the gift God gave me as a good architect, I designed blueprints; Apollos is putting up the walls. Let each carpenter who comes on the job take care to build on the foundation!</a:t>
            </a:r>
            <a:endParaRP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Remember, there is only one foundation, the one already laid: Jesus Christ. Take particular care in picking out your building materials. Eventually there is going to be an inspection.</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2"/>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90" name="Google Shape;90;p2"/>
          <p:cNvSpPr txBox="1">
            <a:spLocks noGrp="1"/>
          </p:cNvSpPr>
          <p:nvPr>
            <p:ph idx="1"/>
          </p:nvPr>
        </p:nvSpPr>
        <p:spPr>
          <a:xfrm>
            <a:off x="838200" y="1690688"/>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Almighty God, you have built your Church upon the foundation of the Apostles and Prophets, Jesus Christ himself being the chief cornerstone. Grant that, by the operation of the Holy Spirit, we your followers may be joined together in unity and peace, and that we may be a holy temple acceptable to you.</a:t>
            </a:r>
            <a:endParaRP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4"/>
          <p:cNvSpPr txBox="1">
            <a:spLocks noGrp="1"/>
          </p:cNvSpPr>
          <p:nvPr>
            <p:ph idx="1"/>
          </p:nvPr>
        </p:nvSpPr>
        <p:spPr>
          <a:xfrm>
            <a:off x="838200" y="610050"/>
            <a:ext cx="11353800" cy="590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CA" sz="3600" dirty="0"/>
              <a:t>As the passage is read a </a:t>
            </a:r>
            <a:r>
              <a:rPr lang="en-CA" sz="3600" b="1" dirty="0"/>
              <a:t>third</a:t>
            </a:r>
            <a:r>
              <a:rPr lang="en-CA" sz="3600" dirty="0"/>
              <a:t> time, ponder these questions:</a:t>
            </a:r>
            <a:endParaRPr sz="3600" dirty="0"/>
          </a:p>
          <a:p>
            <a:pPr marL="0" lvl="0" indent="0" algn="l" rtl="0">
              <a:lnSpc>
                <a:spcPct val="90000"/>
              </a:lnSpc>
              <a:spcBef>
                <a:spcPts val="0"/>
              </a:spcBef>
              <a:spcAft>
                <a:spcPts val="0"/>
              </a:spcAft>
              <a:buClr>
                <a:schemeClr val="dk1"/>
              </a:buClr>
              <a:buSzPts val="2800"/>
              <a:buNone/>
            </a:pPr>
            <a:endParaRPr sz="3600" dirty="0"/>
          </a:p>
          <a:p>
            <a:pPr marL="457200" lvl="0" indent="-431800" algn="l" rtl="0">
              <a:spcBef>
                <a:spcPts val="1000"/>
              </a:spcBef>
              <a:spcAft>
                <a:spcPts val="0"/>
              </a:spcAft>
              <a:buSzPts val="3200"/>
              <a:buFont typeface="Calibri"/>
              <a:buAutoNum type="arabicPeriod"/>
            </a:pPr>
            <a:r>
              <a:rPr lang="en-CA" sz="3200" dirty="0"/>
              <a:t>What is “God’s field” in our context and in our place of service?</a:t>
            </a:r>
            <a:endParaRPr sz="3200" dirty="0"/>
          </a:p>
          <a:p>
            <a:pPr marL="457200" lvl="0" indent="-431800" algn="l" rtl="0">
              <a:spcBef>
                <a:spcPts val="1000"/>
              </a:spcBef>
              <a:spcAft>
                <a:spcPts val="0"/>
              </a:spcAft>
              <a:buSzPts val="3200"/>
              <a:buFont typeface="Calibri"/>
              <a:buAutoNum type="arabicPeriod"/>
            </a:pPr>
            <a:r>
              <a:rPr lang="en-CA" sz="3200" dirty="0"/>
              <a:t>To what kind of work is the Lord calling us, our congregation and our diocesan church as we hear this passage today?</a:t>
            </a:r>
            <a:endParaRPr sz="3200" dirty="0"/>
          </a:p>
          <a:p>
            <a:pPr marL="457200" lvl="0" indent="-431800" algn="l" rtl="0">
              <a:spcBef>
                <a:spcPts val="1000"/>
              </a:spcBef>
              <a:spcAft>
                <a:spcPts val="0"/>
              </a:spcAft>
              <a:buSzPts val="3200"/>
              <a:buFont typeface="Calibri"/>
              <a:buAutoNum type="arabicPeriod"/>
            </a:pPr>
            <a:r>
              <a:rPr lang="en-CA" sz="3200" dirty="0"/>
              <a:t>What are we planting and watering? Who is involved in this?</a:t>
            </a:r>
            <a:endParaRPr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9" name="Google Shape;189;g30ba226b6e9_0_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Third Reading (NRSV)</a:t>
            </a:r>
            <a:endParaRPr/>
          </a:p>
        </p:txBody>
      </p:sp>
      <p:sp>
        <p:nvSpPr>
          <p:cNvPr id="188" name="Google Shape;188;g30ba226b6e9_0_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…what then is Apollos? What is Paul? Servants through whom you came to believe, as the Lord assigned to each. I planted, Apollos watered, but God gave the growth. So neither the one who plants nor the one who waters is anything, but only God who gives the growth.</a:t>
            </a:r>
            <a:endParaRPr sz="3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g30ba226b6e9_0_1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The one who plants and the one who waters have a common purpose, and each will receive wages according to the labour of each. For we are God’s servants, working together; you are God’s field, God’s building.</a:t>
            </a:r>
            <a:endParaRP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30ba226b6e9_0_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According to the grace of God given to me, like a skilled master builder I laid a foundation, and someone else is building on it. Each builder must choose with care how to build on it.</a:t>
            </a:r>
            <a:endParaRPr sz="3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30ba226b6e9_0_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For no one can lay any foundation other than the one that has been laid; that foundation is Jesus Christ. Now if anyone builds on the foundation with gold, silver, precious stones, wood, hay, straw— the work of each builder will become visible</a:t>
            </a:r>
            <a:endParaRPr sz="36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Silence</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8"/>
          <p:cNvSpPr txBox="1">
            <a:spLocks noGrp="1"/>
          </p:cNvSpPr>
          <p:nvPr>
            <p:ph type="title"/>
          </p:nvPr>
        </p:nvSpPr>
        <p:spPr>
          <a:xfrm>
            <a:off x="838199" y="397773"/>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Sharing Our Reflections</a:t>
            </a:r>
            <a:endParaRPr dirty="0"/>
          </a:p>
        </p:txBody>
      </p:sp>
      <p:sp>
        <p:nvSpPr>
          <p:cNvPr id="215" name="Google Shape;215;p18"/>
          <p:cNvSpPr txBox="1"/>
          <p:nvPr/>
        </p:nvSpPr>
        <p:spPr>
          <a:xfrm>
            <a:off x="455950" y="1841249"/>
            <a:ext cx="11280000" cy="3579401"/>
          </a:xfrm>
          <a:prstGeom prst="rect">
            <a:avLst/>
          </a:prstGeom>
          <a:noFill/>
          <a:ln>
            <a:noFill/>
          </a:ln>
        </p:spPr>
        <p:txBody>
          <a:bodyPr spcFirstLastPara="1" wrap="square" lIns="91425" tIns="45700" rIns="91425" bIns="45700" anchor="t" anchorCtr="0">
            <a:spAutoFit/>
          </a:bodyPr>
          <a:lstStyle/>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latin typeface="Trebuchet MS" panose="020B0603020202020204" pitchFamily="34" charset="0"/>
                <a:ea typeface="Verdana"/>
                <a:cs typeface="Verdana"/>
                <a:sym typeface="Verdana"/>
              </a:rPr>
              <a:t>What is “God’s field” in our context and in our place of service?</a:t>
            </a:r>
            <a:endParaRPr sz="3200" dirty="0">
              <a:solidFill>
                <a:schemeClr val="dk1"/>
              </a:solidFill>
              <a:latin typeface="Trebuchet MS" panose="020B0603020202020204" pitchFamily="34" charset="0"/>
              <a:ea typeface="Verdana"/>
              <a:cs typeface="Verdana"/>
              <a:sym typeface="Verdana"/>
            </a:endParaRPr>
          </a:p>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latin typeface="Trebuchet MS" panose="020B0603020202020204" pitchFamily="34" charset="0"/>
                <a:ea typeface="Verdana"/>
                <a:cs typeface="Verdana"/>
                <a:sym typeface="Verdana"/>
              </a:rPr>
              <a:t>To what kind of work is the Lord calling us, our congregation and our diocesan church as we hear this passage today?</a:t>
            </a:r>
            <a:endParaRPr sz="3200" dirty="0">
              <a:solidFill>
                <a:schemeClr val="dk1"/>
              </a:solidFill>
              <a:latin typeface="Trebuchet MS" panose="020B0603020202020204" pitchFamily="34" charset="0"/>
              <a:ea typeface="Verdana"/>
              <a:cs typeface="Verdana"/>
              <a:sym typeface="Verdana"/>
            </a:endParaRPr>
          </a:p>
          <a:p>
            <a:pPr marL="457200" lvl="0" indent="-431800" algn="l" rtl="0">
              <a:lnSpc>
                <a:spcPct val="90000"/>
              </a:lnSpc>
              <a:spcBef>
                <a:spcPts val="1000"/>
              </a:spcBef>
              <a:spcAft>
                <a:spcPts val="0"/>
              </a:spcAft>
              <a:buClr>
                <a:schemeClr val="dk1"/>
              </a:buClr>
              <a:buSzPts val="3200"/>
              <a:buFont typeface="Calibri"/>
              <a:buAutoNum type="arabicPeriod"/>
            </a:pPr>
            <a:r>
              <a:rPr lang="en-CA" sz="3200" dirty="0">
                <a:solidFill>
                  <a:schemeClr val="dk1"/>
                </a:solidFill>
                <a:latin typeface="Trebuchet MS" panose="020B0603020202020204" pitchFamily="34" charset="0"/>
                <a:ea typeface="Verdana"/>
                <a:cs typeface="Verdana"/>
                <a:sym typeface="Verdana"/>
              </a:rPr>
              <a:t>What are we planting and watering? Who is involved in this?</a:t>
            </a:r>
            <a:endParaRPr sz="3200" dirty="0">
              <a:solidFill>
                <a:schemeClr val="dk1"/>
              </a:solidFill>
              <a:latin typeface="Trebuchet MS" panose="020B0603020202020204" pitchFamily="34" charset="0"/>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273d08233bd_0_28"/>
          <p:cNvSpPr txBox="1">
            <a:spLocks noGrp="1"/>
          </p:cNvSpPr>
          <p:nvPr>
            <p:ph type="title"/>
          </p:nvPr>
        </p:nvSpPr>
        <p:spPr>
          <a:xfrm>
            <a:off x="761302" y="172309"/>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21" name="Google Shape;221;g273d08233bd_0_28"/>
          <p:cNvSpPr txBox="1"/>
          <p:nvPr/>
        </p:nvSpPr>
        <p:spPr>
          <a:xfrm>
            <a:off x="761302" y="1228418"/>
            <a:ext cx="11280000" cy="44011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000"/>
              <a:buFont typeface="Arial"/>
              <a:buNone/>
            </a:pPr>
            <a:r>
              <a:rPr lang="en-CA" sz="4000" b="0" i="0" u="none" strike="noStrike" cap="none" dirty="0">
                <a:solidFill>
                  <a:schemeClr val="dk1"/>
                </a:solidFill>
                <a:ea typeface="Calibri"/>
                <a:cs typeface="Calibri"/>
                <a:sym typeface="Calibri"/>
              </a:rPr>
              <a:t>Consider the four steps helpful in identifying and capturing any divine sparks that have come up:</a:t>
            </a:r>
            <a:endParaRPr sz="4000" b="0" i="0" u="none" strike="noStrike" cap="none" dirty="0">
              <a:solidFill>
                <a:schemeClr val="dk1"/>
              </a:solidFill>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Listening</a:t>
            </a:r>
            <a:endParaRPr sz="4000" b="0" i="0" u="none" strike="noStrike" cap="none" dirty="0">
              <a:solidFill>
                <a:schemeClr val="dk1"/>
              </a:solidFill>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Capturing</a:t>
            </a:r>
            <a:endParaRPr sz="4000" b="0" i="0" u="none" strike="noStrike" cap="none" dirty="0">
              <a:solidFill>
                <a:schemeClr val="dk1"/>
              </a:solidFill>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Sharing</a:t>
            </a:r>
            <a:endParaRPr sz="4000" b="0" i="0" u="none" strike="noStrike" cap="none" dirty="0">
              <a:solidFill>
                <a:schemeClr val="dk1"/>
              </a:solidFill>
              <a:ea typeface="Calibri"/>
              <a:cs typeface="Calibri"/>
              <a:sym typeface="Calibri"/>
            </a:endParaRPr>
          </a:p>
          <a:p>
            <a:pPr marL="457200" marR="0" lvl="0" indent="-45720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Acting</a:t>
            </a:r>
            <a:endParaRPr sz="4000" b="0" i="0" u="none" strike="noStrike" cap="none" dirty="0">
              <a:solidFill>
                <a:schemeClr val="dk1"/>
              </a:solidFill>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9"/>
          <p:cNvSpPr txBox="1">
            <a:spLocks noGrp="1"/>
          </p:cNvSpPr>
          <p:nvPr>
            <p:ph type="title"/>
          </p:nvPr>
        </p:nvSpPr>
        <p:spPr>
          <a:xfrm>
            <a:off x="838199" y="0"/>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27" name="Google Shape;227;p19"/>
          <p:cNvSpPr txBox="1"/>
          <p:nvPr/>
        </p:nvSpPr>
        <p:spPr>
          <a:xfrm>
            <a:off x="581078" y="1228418"/>
            <a:ext cx="11280099" cy="4401164"/>
          </a:xfrm>
          <a:prstGeom prst="rect">
            <a:avLst/>
          </a:prstGeom>
          <a:noFill/>
          <a:ln>
            <a:noFill/>
          </a:ln>
        </p:spPr>
        <p:txBody>
          <a:bodyPr spcFirstLastPara="1" wrap="square" lIns="91425" tIns="45700" rIns="91425" bIns="45700" anchor="t" anchorCtr="0">
            <a:spAutoFit/>
          </a:bodyPr>
          <a:lstStyle/>
          <a:p>
            <a:pPr marL="742950" marR="0" lvl="0" indent="-74295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Were sparks kindled during this prayer session? Write down any important ideas that emerged and ensure that there is group consensus.</a:t>
            </a:r>
            <a:endParaRPr sz="1400" b="0" i="0" u="none" strike="noStrike" cap="none" dirty="0">
              <a:solidFill>
                <a:srgbClr val="000000"/>
              </a:solidFill>
              <a:ea typeface="Arial"/>
              <a:cs typeface="Arial"/>
              <a:sym typeface="Arial"/>
            </a:endParaRPr>
          </a:p>
          <a:p>
            <a:pPr marL="742950" marR="0" lvl="0" indent="-742950" algn="l" rtl="0">
              <a:lnSpc>
                <a:spcPct val="100000"/>
              </a:lnSpc>
              <a:spcBef>
                <a:spcPts val="0"/>
              </a:spcBef>
              <a:spcAft>
                <a:spcPts val="0"/>
              </a:spcAft>
              <a:buClr>
                <a:schemeClr val="dk1"/>
              </a:buClr>
              <a:buSzPts val="4000"/>
              <a:buFont typeface="Calibri"/>
              <a:buAutoNum type="arabicPeriod"/>
            </a:pPr>
            <a:r>
              <a:rPr lang="en-CA" sz="4000" b="0" i="0" u="none" strike="noStrike" cap="none" dirty="0">
                <a:solidFill>
                  <a:schemeClr val="dk1"/>
                </a:solidFill>
                <a:ea typeface="Calibri"/>
                <a:cs typeface="Calibri"/>
                <a:sym typeface="Calibri"/>
              </a:rPr>
              <a:t>Who do these sparks need to be shared with at this time? Find a way to share the insights gained with those who need to hear them.</a:t>
            </a:r>
            <a:endParaRPr sz="1400" b="0" i="0" u="none" strike="noStrike" cap="none" dirty="0">
              <a:solidFill>
                <a:srgbClr val="000000"/>
              </a:solidFil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Hymn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2fff9ecb9e5_0_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We pray that as we, and others, plant seeds and bring water, you will bless our efforts and bring forth a bountiful harvest. May your hand be upon every seed that is sown and every drop of water that is poured.</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8" name="Google Shape;238;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237" name="Google Shape;237;p21"/>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4" name="Google Shape;244;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sp>
        <p:nvSpPr>
          <p:cNvPr id="243" name="Google Shape;243;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50" name="Google Shape;250;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sp>
        <p:nvSpPr>
          <p:cNvPr id="249" name="Google Shape;249;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dirty="0"/>
              <a:t>Let us bless the Lord. </a:t>
            </a:r>
            <a:endParaRPr dirty="0"/>
          </a:p>
          <a:p>
            <a:pPr marL="0" lvl="0" indent="0" algn="l" rtl="0">
              <a:lnSpc>
                <a:spcPct val="90000"/>
              </a:lnSpc>
              <a:spcBef>
                <a:spcPts val="1000"/>
              </a:spcBef>
              <a:spcAft>
                <a:spcPts val="0"/>
              </a:spcAft>
              <a:buClr>
                <a:schemeClr val="dk1"/>
              </a:buClr>
              <a:buSzPts val="3600"/>
              <a:buNone/>
            </a:pPr>
            <a:r>
              <a:rPr lang="en-CA" sz="3600" b="1" dirty="0"/>
              <a:t>Thanks be to God.</a:t>
            </a:r>
            <a:r>
              <a:rPr lang="en-CA" sz="3600"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30ba226b6e9_0_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We trust in your faithfulness to bring growth and abundance in all areas of our lives and the lives of our parishes. Thank you for providing the inspiration and means for fulfilling your promises. In Jesus’ name, </a:t>
            </a:r>
            <a:r>
              <a:rPr lang="en-CA" sz="3600" b="1"/>
              <a:t>Amen.</a:t>
            </a:r>
            <a:endParaRPr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Google Shape;11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CA" sz="3600"/>
              <a:t>1 Corinthians 3:4-13a </a:t>
            </a:r>
            <a:endParaRPr sz="3600"/>
          </a:p>
          <a:p>
            <a:pPr marL="0" lvl="0" indent="0" algn="l" rtl="0">
              <a:spcBef>
                <a:spcPts val="0"/>
              </a:spcBef>
              <a:spcAft>
                <a:spcPts val="0"/>
              </a:spcAft>
              <a:buClr>
                <a:schemeClr val="dk1"/>
              </a:buClr>
              <a:buSzPts val="1100"/>
              <a:buFont typeface="Arial"/>
              <a:buNone/>
            </a:pPr>
            <a:r>
              <a:rPr lang="en-CA" sz="3600"/>
              <a:t>Only God Gives the Growth</a:t>
            </a:r>
            <a:endParaRPr sz="3600"/>
          </a:p>
        </p:txBody>
      </p:sp>
      <p:sp>
        <p:nvSpPr>
          <p:cNvPr id="110" name="Google Shape;110;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dirty="0"/>
              <a:t>As the passage is read a </a:t>
            </a:r>
            <a:r>
              <a:rPr lang="en-CA" sz="3600" b="1" dirty="0"/>
              <a:t>first</a:t>
            </a:r>
            <a:r>
              <a:rPr lang="en-CA" sz="3600" dirty="0"/>
              <a:t> time, notice which word(s), sentence(s), or image(s) catch your attention.</a:t>
            </a:r>
            <a:endParaRPr dirty="0"/>
          </a:p>
          <a:p>
            <a:pPr marL="0" lvl="0" indent="0" algn="l" rtl="0">
              <a:lnSpc>
                <a:spcPct val="90000"/>
              </a:lnSpc>
              <a:spcBef>
                <a:spcPts val="1000"/>
              </a:spcBef>
              <a:spcAft>
                <a:spcPts val="0"/>
              </a:spcAft>
              <a:buClr>
                <a:schemeClr val="dk1"/>
              </a:buClr>
              <a:buSzPts val="3600"/>
              <a:buNone/>
            </a:pPr>
            <a:endParaRPr sz="3600" dirty="0"/>
          </a:p>
          <a:p>
            <a:pPr marL="0" lvl="0" indent="0" algn="l" rtl="0">
              <a:lnSpc>
                <a:spcPct val="90000"/>
              </a:lnSpc>
              <a:spcBef>
                <a:spcPts val="1000"/>
              </a:spcBef>
              <a:spcAft>
                <a:spcPts val="0"/>
              </a:spcAft>
              <a:buClr>
                <a:schemeClr val="dk1"/>
              </a:buClr>
              <a:buSzPts val="3600"/>
              <a:buNone/>
            </a:pPr>
            <a:r>
              <a:rPr lang="en-CA" sz="3600" dirty="0"/>
              <a:t>It might stand out, or “shimmer” as the story is read.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g2ebd5d5facb_0_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16" name="Google Shape;116;g2ebd5d5facb_0_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…what then is Apollos? What is Paul? Servants through whom you came to believe, as the Lord assigned to each. I planted, Apollos watered, but God gave the growth. So neither the one who plants nor the one who waters is anything, but only God who gives the growth.</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fff9ecb9e5_0_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The one who plants and the one who waters have a common purpose, and each will receive wages according to the labour of each. For we are God’s servants, working together; you are God’s field, God’s building.</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2ebd5d5facb_0_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According to the grace of God given to me, like a skilled master builder I laid a foundation, and someone else is building on it. Each builder must choose with care how to build on it.</a:t>
            </a:r>
            <a:endParaRPr sz="3600"/>
          </a:p>
        </p:txBody>
      </p:sp>
    </p:spTree>
  </p:cSld>
  <p:clrMapOvr>
    <a:masterClrMapping/>
  </p:clrMapOvr>
</p:sld>
</file>

<file path=ppt/theme/theme1.xml><?xml version="1.0" encoding="utf-8"?>
<a:theme xmlns:a="http://schemas.openxmlformats.org/drawingml/2006/main" name="Theme2">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Trebuchet MS" panose="020B0703020202090204" pitchFamily="34" charset="0"/>
          </a:defRPr>
        </a:defPPr>
      </a:lstStyle>
    </a:txDef>
  </a:objectDefaults>
  <a:extraClrSchemeLst/>
  <a:extLst>
    <a:ext uri="{05A4C25C-085E-4340-85A3-A5531E510DB2}">
      <thm15:themeFamily xmlns:thm15="http://schemas.microsoft.com/office/thememl/2012/main" name="Theme2" id="{76F7DAA4-A43E-400B-9A59-C2130CE04A72}" vid="{625A1102-3E47-46F5-ABFA-92AA54A38A41}"/>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1294</Words>
  <Application>Microsoft Office PowerPoint</Application>
  <PresentationFormat>Widescreen</PresentationFormat>
  <Paragraphs>58</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Trebuchet MS</vt:lpstr>
      <vt:lpstr>Verdana</vt:lpstr>
      <vt:lpstr>Theme2</vt:lpstr>
      <vt:lpstr>A Time of Prayer:  Listening for Divine Sparks in our Midst  Slides for Bible Study  November, 2024</vt:lpstr>
      <vt:lpstr>Opening Prayer</vt:lpstr>
      <vt:lpstr>PowerPoint Presentation</vt:lpstr>
      <vt:lpstr>PowerPoint Presentation</vt:lpstr>
      <vt:lpstr>Hymn</vt:lpstr>
      <vt:lpstr>1 Corinthians 3:4-13a  Only God Gives the Growth</vt:lpstr>
      <vt:lpstr>The First Reading (NRSV)</vt:lpstr>
      <vt:lpstr>PowerPoint Presentation</vt:lpstr>
      <vt:lpstr>PowerPoint Presentation</vt:lpstr>
      <vt:lpstr>PowerPoint Presentation</vt:lpstr>
      <vt:lpstr>Silence</vt:lpstr>
      <vt:lpstr>Sharing Our  Word, Phrase or Idea</vt:lpstr>
      <vt:lpstr>PowerPoint Presentation</vt:lpstr>
      <vt:lpstr>The Second Reading (The Message)</vt:lpstr>
      <vt:lpstr>PowerPoint Presentation</vt:lpstr>
      <vt:lpstr>PowerPoint Presentation</vt:lpstr>
      <vt:lpstr>PowerPoint Presentation</vt:lpstr>
      <vt:lpstr>Silence</vt:lpstr>
      <vt:lpstr>Sharing Our  Word, Phrase or Idea</vt:lpstr>
      <vt:lpstr>PowerPoint Presentation</vt:lpstr>
      <vt:lpstr>The Third Reading (NRSV)</vt:lpstr>
      <vt:lpstr>PowerPoint Presentation</vt:lpstr>
      <vt:lpstr>PowerPoint Presentation</vt:lpstr>
      <vt:lpstr>PowerPoint Presentation</vt:lpstr>
      <vt:lpstr>Silence</vt:lpstr>
      <vt:lpstr>Sharing Our Reflections</vt:lpstr>
      <vt:lpstr>Capturing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Simone Hurkmans</dc:creator>
  <cp:lastModifiedBy>Regina Silva</cp:lastModifiedBy>
  <cp:revision>1</cp:revision>
  <dcterms:created xsi:type="dcterms:W3CDTF">2023-09-12T17:34:16Z</dcterms:created>
  <dcterms:modified xsi:type="dcterms:W3CDTF">2024-10-16T17:28:49Z</dcterms:modified>
</cp:coreProperties>
</file>